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3" r:id="rId3"/>
    <p:sldId id="304" r:id="rId4"/>
    <p:sldId id="282" r:id="rId5"/>
    <p:sldId id="292" r:id="rId6"/>
    <p:sldId id="265" r:id="rId7"/>
    <p:sldId id="293" r:id="rId8"/>
    <p:sldId id="294" r:id="rId9"/>
    <p:sldId id="306" r:id="rId10"/>
    <p:sldId id="283" r:id="rId11"/>
    <p:sldId id="295" r:id="rId12"/>
    <p:sldId id="296" r:id="rId13"/>
    <p:sldId id="298" r:id="rId14"/>
    <p:sldId id="299" r:id="rId15"/>
    <p:sldId id="300" r:id="rId16"/>
    <p:sldId id="301" r:id="rId17"/>
    <p:sldId id="307" r:id="rId18"/>
    <p:sldId id="308" r:id="rId19"/>
    <p:sldId id="302" r:id="rId20"/>
    <p:sldId id="310" r:id="rId21"/>
    <p:sldId id="311" r:id="rId22"/>
    <p:sldId id="303" r:id="rId23"/>
    <p:sldId id="257" r:id="rId24"/>
    <p:sldId id="312" r:id="rId2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5" autoAdjust="0"/>
    <p:restoredTop sz="88732" autoAdjust="0"/>
  </p:normalViewPr>
  <p:slideViewPr>
    <p:cSldViewPr>
      <p:cViewPr varScale="1">
        <p:scale>
          <a:sx n="44" d="100"/>
          <a:sy n="44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10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0D404-15CA-4905-BEEB-490CC3BB87D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335823B-71F9-4041-8330-A497A8572190}">
      <dgm:prSet phldrT="[Tekst]"/>
      <dgm:spPr/>
      <dgm:t>
        <a:bodyPr/>
        <a:lstStyle/>
        <a:p>
          <a:r>
            <a:rPr lang="pl-PL" b="1" dirty="0" smtClean="0"/>
            <a:t>MISJA</a:t>
          </a:r>
          <a:endParaRPr lang="pl-PL" b="1" dirty="0"/>
        </a:p>
      </dgm:t>
    </dgm:pt>
    <dgm:pt modelId="{702BFD7D-8D0E-47F6-A75D-9F546F7F27D6}" type="parTrans" cxnId="{C4BF8B11-548D-400E-AB6E-A895E947F650}">
      <dgm:prSet/>
      <dgm:spPr/>
      <dgm:t>
        <a:bodyPr/>
        <a:lstStyle/>
        <a:p>
          <a:endParaRPr lang="pl-PL"/>
        </a:p>
      </dgm:t>
    </dgm:pt>
    <dgm:pt modelId="{6C53F945-5476-4E22-B04F-07F13B0B6102}" type="sibTrans" cxnId="{C4BF8B11-548D-400E-AB6E-A895E947F650}">
      <dgm:prSet/>
      <dgm:spPr/>
      <dgm:t>
        <a:bodyPr/>
        <a:lstStyle/>
        <a:p>
          <a:endParaRPr lang="pl-PL"/>
        </a:p>
      </dgm:t>
    </dgm:pt>
    <dgm:pt modelId="{A6FEC77B-C40E-451A-A14B-62837DB2E597}">
      <dgm:prSet phldrT="[Tekst]"/>
      <dgm:spPr/>
      <dgm:t>
        <a:bodyPr/>
        <a:lstStyle/>
        <a:p>
          <a:r>
            <a:rPr lang="pl-PL" b="1" dirty="0" smtClean="0"/>
            <a:t>WIZJA</a:t>
          </a:r>
          <a:endParaRPr lang="pl-PL" b="1" dirty="0"/>
        </a:p>
      </dgm:t>
    </dgm:pt>
    <dgm:pt modelId="{0204AE3A-1D01-4DE1-B81F-8E0E3AE40386}" type="parTrans" cxnId="{802783C2-B2A8-4125-99C5-BA183CADAED9}">
      <dgm:prSet/>
      <dgm:spPr/>
      <dgm:t>
        <a:bodyPr/>
        <a:lstStyle/>
        <a:p>
          <a:endParaRPr lang="pl-PL"/>
        </a:p>
      </dgm:t>
    </dgm:pt>
    <dgm:pt modelId="{609933E6-FB3A-4074-88B9-2A7912322606}" type="sibTrans" cxnId="{802783C2-B2A8-4125-99C5-BA183CADAED9}">
      <dgm:prSet/>
      <dgm:spPr/>
      <dgm:t>
        <a:bodyPr/>
        <a:lstStyle/>
        <a:p>
          <a:endParaRPr lang="pl-PL"/>
        </a:p>
      </dgm:t>
    </dgm:pt>
    <dgm:pt modelId="{791E1AF0-6BAD-4E0A-8BF0-C5CF6B2AB92C}">
      <dgm:prSet phldrT="[Tekst]"/>
      <dgm:spPr/>
      <dgm:t>
        <a:bodyPr/>
        <a:lstStyle/>
        <a:p>
          <a:r>
            <a:rPr lang="pl-PL" b="1" dirty="0" smtClean="0"/>
            <a:t>MODEL ABSOLWENTA</a:t>
          </a:r>
          <a:endParaRPr lang="pl-PL" b="1" dirty="0"/>
        </a:p>
      </dgm:t>
    </dgm:pt>
    <dgm:pt modelId="{0C54A9F1-722F-4945-AEBA-21A08F59DF5A}" type="parTrans" cxnId="{1E2D6BB1-7B34-4700-ADC6-7804B4F57D1A}">
      <dgm:prSet/>
      <dgm:spPr/>
      <dgm:t>
        <a:bodyPr/>
        <a:lstStyle/>
        <a:p>
          <a:endParaRPr lang="pl-PL"/>
        </a:p>
      </dgm:t>
    </dgm:pt>
    <dgm:pt modelId="{B337C11D-0FD2-44F3-860E-3907DB5C023A}" type="sibTrans" cxnId="{1E2D6BB1-7B34-4700-ADC6-7804B4F57D1A}">
      <dgm:prSet/>
      <dgm:spPr/>
      <dgm:t>
        <a:bodyPr/>
        <a:lstStyle/>
        <a:p>
          <a:endParaRPr lang="pl-PL"/>
        </a:p>
      </dgm:t>
    </dgm:pt>
    <dgm:pt modelId="{E04D44F2-40A1-435C-9FE6-7E5D675DAAD1}">
      <dgm:prSet phldrT="[Tekst]"/>
      <dgm:spPr/>
      <dgm:t>
        <a:bodyPr/>
        <a:lstStyle/>
        <a:p>
          <a:r>
            <a:rPr lang="pl-PL" b="1" dirty="0" smtClean="0"/>
            <a:t>REALIZACJA WYMAGAŃ</a:t>
          </a:r>
          <a:endParaRPr lang="pl-PL" b="1" dirty="0"/>
        </a:p>
      </dgm:t>
    </dgm:pt>
    <dgm:pt modelId="{87681347-CE63-4C3F-B72F-D86668861A9F}" type="parTrans" cxnId="{84DCE41A-0331-48D0-BA57-3E2EAFFA0AD5}">
      <dgm:prSet/>
      <dgm:spPr/>
      <dgm:t>
        <a:bodyPr/>
        <a:lstStyle/>
        <a:p>
          <a:endParaRPr lang="pl-PL"/>
        </a:p>
      </dgm:t>
    </dgm:pt>
    <dgm:pt modelId="{91195AAF-F800-484F-A72C-0619514B0FCE}" type="sibTrans" cxnId="{84DCE41A-0331-48D0-BA57-3E2EAFFA0AD5}">
      <dgm:prSet/>
      <dgm:spPr/>
      <dgm:t>
        <a:bodyPr/>
        <a:lstStyle/>
        <a:p>
          <a:endParaRPr lang="pl-PL"/>
        </a:p>
      </dgm:t>
    </dgm:pt>
    <dgm:pt modelId="{2A12D4D4-3797-4F66-8374-E209120A7A35}">
      <dgm:prSet phldrT="[Tekst]"/>
      <dgm:spPr/>
      <dgm:t>
        <a:bodyPr/>
        <a:lstStyle/>
        <a:p>
          <a:r>
            <a:rPr lang="pl-PL" b="1" dirty="0" smtClean="0"/>
            <a:t>EWALUACJA KONCEPCJI</a:t>
          </a:r>
          <a:endParaRPr lang="pl-PL" b="1" dirty="0"/>
        </a:p>
      </dgm:t>
    </dgm:pt>
    <dgm:pt modelId="{BC0FE894-14A7-4174-86F1-5D37AA8ACAF1}" type="parTrans" cxnId="{2D59882A-85FA-4C17-A993-6EBB6E7F5ACD}">
      <dgm:prSet/>
      <dgm:spPr/>
      <dgm:t>
        <a:bodyPr/>
        <a:lstStyle/>
        <a:p>
          <a:endParaRPr lang="pl-PL"/>
        </a:p>
      </dgm:t>
    </dgm:pt>
    <dgm:pt modelId="{150CE60C-9240-436A-A934-BA0561E54D5F}" type="sibTrans" cxnId="{2D59882A-85FA-4C17-A993-6EBB6E7F5ACD}">
      <dgm:prSet/>
      <dgm:spPr/>
      <dgm:t>
        <a:bodyPr/>
        <a:lstStyle/>
        <a:p>
          <a:endParaRPr lang="pl-PL"/>
        </a:p>
      </dgm:t>
    </dgm:pt>
    <dgm:pt modelId="{3ACAA0BC-AE15-498E-AF0B-BD1DF11CAEC6}" type="pres">
      <dgm:prSet presAssocID="{FC10D404-15CA-4905-BEEB-490CC3BB87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C85C063-8561-4AF3-8E76-F0DE5B85AE4D}" type="pres">
      <dgm:prSet presAssocID="{E335823B-71F9-4041-8330-A497A8572190}" presName="parentLin" presStyleCnt="0"/>
      <dgm:spPr/>
    </dgm:pt>
    <dgm:pt modelId="{DF5885DF-C6CE-4BF3-BA29-8CD4A9D5476F}" type="pres">
      <dgm:prSet presAssocID="{E335823B-71F9-4041-8330-A497A8572190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6F23454A-9434-4FD9-921B-842F4AE19403}" type="pres">
      <dgm:prSet presAssocID="{E335823B-71F9-4041-8330-A497A857219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2ECB7B-7103-4904-AC9F-4BDD636A96A8}" type="pres">
      <dgm:prSet presAssocID="{E335823B-71F9-4041-8330-A497A8572190}" presName="negativeSpace" presStyleCnt="0"/>
      <dgm:spPr/>
    </dgm:pt>
    <dgm:pt modelId="{3768A6A2-76E6-43E1-A8DF-A8F11F4E10B2}" type="pres">
      <dgm:prSet presAssocID="{E335823B-71F9-4041-8330-A497A8572190}" presName="childText" presStyleLbl="conFgAcc1" presStyleIdx="0" presStyleCnt="5">
        <dgm:presLayoutVars>
          <dgm:bulletEnabled val="1"/>
        </dgm:presLayoutVars>
      </dgm:prSet>
      <dgm:spPr/>
    </dgm:pt>
    <dgm:pt modelId="{2050908E-51C8-4691-90FF-A32D1589450A}" type="pres">
      <dgm:prSet presAssocID="{6C53F945-5476-4E22-B04F-07F13B0B6102}" presName="spaceBetweenRectangles" presStyleCnt="0"/>
      <dgm:spPr/>
    </dgm:pt>
    <dgm:pt modelId="{0D37B251-A985-4EEE-9053-9B861C4E51B5}" type="pres">
      <dgm:prSet presAssocID="{A6FEC77B-C40E-451A-A14B-62837DB2E597}" presName="parentLin" presStyleCnt="0"/>
      <dgm:spPr/>
    </dgm:pt>
    <dgm:pt modelId="{2B73E76B-5B45-4383-9C8E-5ABFE3B685FB}" type="pres">
      <dgm:prSet presAssocID="{A6FEC77B-C40E-451A-A14B-62837DB2E597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B35E3CF4-52E8-4862-AB50-4B00045D6138}" type="pres">
      <dgm:prSet presAssocID="{A6FEC77B-C40E-451A-A14B-62837DB2E59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FFFB65-E8F7-4C3B-A919-A615507C671A}" type="pres">
      <dgm:prSet presAssocID="{A6FEC77B-C40E-451A-A14B-62837DB2E597}" presName="negativeSpace" presStyleCnt="0"/>
      <dgm:spPr/>
    </dgm:pt>
    <dgm:pt modelId="{996B8AF0-38E8-4219-A5ED-C5A36E52C39A}" type="pres">
      <dgm:prSet presAssocID="{A6FEC77B-C40E-451A-A14B-62837DB2E597}" presName="childText" presStyleLbl="conFgAcc1" presStyleIdx="1" presStyleCnt="5">
        <dgm:presLayoutVars>
          <dgm:bulletEnabled val="1"/>
        </dgm:presLayoutVars>
      </dgm:prSet>
      <dgm:spPr/>
    </dgm:pt>
    <dgm:pt modelId="{C70350D2-CF7C-4709-937A-F0891F5AF50A}" type="pres">
      <dgm:prSet presAssocID="{609933E6-FB3A-4074-88B9-2A7912322606}" presName="spaceBetweenRectangles" presStyleCnt="0"/>
      <dgm:spPr/>
    </dgm:pt>
    <dgm:pt modelId="{A9466081-0D7A-4509-972B-F9FF5615B51E}" type="pres">
      <dgm:prSet presAssocID="{791E1AF0-6BAD-4E0A-8BF0-C5CF6B2AB92C}" presName="parentLin" presStyleCnt="0"/>
      <dgm:spPr/>
    </dgm:pt>
    <dgm:pt modelId="{EB12FB1B-3E66-4A6F-B27B-19C90DF722BA}" type="pres">
      <dgm:prSet presAssocID="{791E1AF0-6BAD-4E0A-8BF0-C5CF6B2AB92C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9B993413-09C8-47EA-AE5C-CB364CECEC5E}" type="pres">
      <dgm:prSet presAssocID="{791E1AF0-6BAD-4E0A-8BF0-C5CF6B2AB92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6C6135-3CAB-47CD-9F74-1479819C70E9}" type="pres">
      <dgm:prSet presAssocID="{791E1AF0-6BAD-4E0A-8BF0-C5CF6B2AB92C}" presName="negativeSpace" presStyleCnt="0"/>
      <dgm:spPr/>
    </dgm:pt>
    <dgm:pt modelId="{D3E9525D-33FB-409B-B37B-EBFE90D5A65E}" type="pres">
      <dgm:prSet presAssocID="{791E1AF0-6BAD-4E0A-8BF0-C5CF6B2AB92C}" presName="childText" presStyleLbl="conFgAcc1" presStyleIdx="2" presStyleCnt="5" custLinFactNeighborX="-990" custLinFactNeighborY="74069">
        <dgm:presLayoutVars>
          <dgm:bulletEnabled val="1"/>
        </dgm:presLayoutVars>
      </dgm:prSet>
      <dgm:spPr/>
    </dgm:pt>
    <dgm:pt modelId="{7FAB19D4-661B-4866-AA78-5C56AAEEC883}" type="pres">
      <dgm:prSet presAssocID="{B337C11D-0FD2-44F3-860E-3907DB5C023A}" presName="spaceBetweenRectangles" presStyleCnt="0"/>
      <dgm:spPr/>
    </dgm:pt>
    <dgm:pt modelId="{89E61630-E3DE-4E38-96D3-EE54C9D3F345}" type="pres">
      <dgm:prSet presAssocID="{E04D44F2-40A1-435C-9FE6-7E5D675DAAD1}" presName="parentLin" presStyleCnt="0"/>
      <dgm:spPr/>
    </dgm:pt>
    <dgm:pt modelId="{066FF8FD-FB8A-4CD7-BA37-ED73094AB436}" type="pres">
      <dgm:prSet presAssocID="{E04D44F2-40A1-435C-9FE6-7E5D675DAAD1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28FA11FF-260F-47F2-A823-302D833225D2}" type="pres">
      <dgm:prSet presAssocID="{E04D44F2-40A1-435C-9FE6-7E5D675DAAD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324C6B-D284-4282-BF1A-0912009CB1B0}" type="pres">
      <dgm:prSet presAssocID="{E04D44F2-40A1-435C-9FE6-7E5D675DAAD1}" presName="negativeSpace" presStyleCnt="0"/>
      <dgm:spPr/>
    </dgm:pt>
    <dgm:pt modelId="{068F793F-E9A9-4638-90E3-BCCC9C7B4BBD}" type="pres">
      <dgm:prSet presAssocID="{E04D44F2-40A1-435C-9FE6-7E5D675DAAD1}" presName="childText" presStyleLbl="conFgAcc1" presStyleIdx="3" presStyleCnt="5">
        <dgm:presLayoutVars>
          <dgm:bulletEnabled val="1"/>
        </dgm:presLayoutVars>
      </dgm:prSet>
      <dgm:spPr/>
    </dgm:pt>
    <dgm:pt modelId="{37CED249-E25C-4891-AB1C-FAB4EA31D9CB}" type="pres">
      <dgm:prSet presAssocID="{91195AAF-F800-484F-A72C-0619514B0FCE}" presName="spaceBetweenRectangles" presStyleCnt="0"/>
      <dgm:spPr/>
    </dgm:pt>
    <dgm:pt modelId="{CE230715-8384-420C-8E68-AE8B2C4A3F2A}" type="pres">
      <dgm:prSet presAssocID="{2A12D4D4-3797-4F66-8374-E209120A7A35}" presName="parentLin" presStyleCnt="0"/>
      <dgm:spPr/>
    </dgm:pt>
    <dgm:pt modelId="{0A9CC1B0-16F5-4595-8605-8F7F90412D2E}" type="pres">
      <dgm:prSet presAssocID="{2A12D4D4-3797-4F66-8374-E209120A7A35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4028E72F-D0DC-4813-BF33-47AD623F3EFB}" type="pres">
      <dgm:prSet presAssocID="{2A12D4D4-3797-4F66-8374-E209120A7A3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C18EF1-4FB2-4FAC-9BC6-8881AA253FF3}" type="pres">
      <dgm:prSet presAssocID="{2A12D4D4-3797-4F66-8374-E209120A7A35}" presName="negativeSpace" presStyleCnt="0"/>
      <dgm:spPr/>
    </dgm:pt>
    <dgm:pt modelId="{4E408B2D-71AB-473E-B7D6-1AF613F0C5F7}" type="pres">
      <dgm:prSet presAssocID="{2A12D4D4-3797-4F66-8374-E209120A7A3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8985405-56D2-4739-B202-60AF59505969}" type="presOf" srcId="{791E1AF0-6BAD-4E0A-8BF0-C5CF6B2AB92C}" destId="{EB12FB1B-3E66-4A6F-B27B-19C90DF722BA}" srcOrd="0" destOrd="0" presId="urn:microsoft.com/office/officeart/2005/8/layout/list1"/>
    <dgm:cxn modelId="{07183B55-B959-4527-ACB2-F1B47A141251}" type="presOf" srcId="{A6FEC77B-C40E-451A-A14B-62837DB2E597}" destId="{2B73E76B-5B45-4383-9C8E-5ABFE3B685FB}" srcOrd="0" destOrd="0" presId="urn:microsoft.com/office/officeart/2005/8/layout/list1"/>
    <dgm:cxn modelId="{802783C2-B2A8-4125-99C5-BA183CADAED9}" srcId="{FC10D404-15CA-4905-BEEB-490CC3BB87DD}" destId="{A6FEC77B-C40E-451A-A14B-62837DB2E597}" srcOrd="1" destOrd="0" parTransId="{0204AE3A-1D01-4DE1-B81F-8E0E3AE40386}" sibTransId="{609933E6-FB3A-4074-88B9-2A7912322606}"/>
    <dgm:cxn modelId="{C4BF8B11-548D-400E-AB6E-A895E947F650}" srcId="{FC10D404-15CA-4905-BEEB-490CC3BB87DD}" destId="{E335823B-71F9-4041-8330-A497A8572190}" srcOrd="0" destOrd="0" parTransId="{702BFD7D-8D0E-47F6-A75D-9F546F7F27D6}" sibTransId="{6C53F945-5476-4E22-B04F-07F13B0B6102}"/>
    <dgm:cxn modelId="{AFBE234C-1F5F-44C6-833F-F8BBA4239A92}" type="presOf" srcId="{E335823B-71F9-4041-8330-A497A8572190}" destId="{6F23454A-9434-4FD9-921B-842F4AE19403}" srcOrd="1" destOrd="0" presId="urn:microsoft.com/office/officeart/2005/8/layout/list1"/>
    <dgm:cxn modelId="{BB78FC1A-C248-47B9-A69F-605398408DE4}" type="presOf" srcId="{791E1AF0-6BAD-4E0A-8BF0-C5CF6B2AB92C}" destId="{9B993413-09C8-47EA-AE5C-CB364CECEC5E}" srcOrd="1" destOrd="0" presId="urn:microsoft.com/office/officeart/2005/8/layout/list1"/>
    <dgm:cxn modelId="{FAE46190-DDED-4D5B-A429-312ADD487330}" type="presOf" srcId="{A6FEC77B-C40E-451A-A14B-62837DB2E597}" destId="{B35E3CF4-52E8-4862-AB50-4B00045D6138}" srcOrd="1" destOrd="0" presId="urn:microsoft.com/office/officeart/2005/8/layout/list1"/>
    <dgm:cxn modelId="{2D59882A-85FA-4C17-A993-6EBB6E7F5ACD}" srcId="{FC10D404-15CA-4905-BEEB-490CC3BB87DD}" destId="{2A12D4D4-3797-4F66-8374-E209120A7A35}" srcOrd="4" destOrd="0" parTransId="{BC0FE894-14A7-4174-86F1-5D37AA8ACAF1}" sibTransId="{150CE60C-9240-436A-A934-BA0561E54D5F}"/>
    <dgm:cxn modelId="{D8230C84-B4A2-4C94-95E8-5CB2B9593B72}" type="presOf" srcId="{E04D44F2-40A1-435C-9FE6-7E5D675DAAD1}" destId="{28FA11FF-260F-47F2-A823-302D833225D2}" srcOrd="1" destOrd="0" presId="urn:microsoft.com/office/officeart/2005/8/layout/list1"/>
    <dgm:cxn modelId="{5673F999-34AE-4E09-AB0E-532D470374BF}" type="presOf" srcId="{E335823B-71F9-4041-8330-A497A8572190}" destId="{DF5885DF-C6CE-4BF3-BA29-8CD4A9D5476F}" srcOrd="0" destOrd="0" presId="urn:microsoft.com/office/officeart/2005/8/layout/list1"/>
    <dgm:cxn modelId="{1E2D6BB1-7B34-4700-ADC6-7804B4F57D1A}" srcId="{FC10D404-15CA-4905-BEEB-490CC3BB87DD}" destId="{791E1AF0-6BAD-4E0A-8BF0-C5CF6B2AB92C}" srcOrd="2" destOrd="0" parTransId="{0C54A9F1-722F-4945-AEBA-21A08F59DF5A}" sibTransId="{B337C11D-0FD2-44F3-860E-3907DB5C023A}"/>
    <dgm:cxn modelId="{C88F7E44-FC86-4B02-A94D-ACAAE43195C2}" type="presOf" srcId="{2A12D4D4-3797-4F66-8374-E209120A7A35}" destId="{0A9CC1B0-16F5-4595-8605-8F7F90412D2E}" srcOrd="0" destOrd="0" presId="urn:microsoft.com/office/officeart/2005/8/layout/list1"/>
    <dgm:cxn modelId="{9EFB3A1A-B268-4485-8C26-B99A1FCACD9F}" type="presOf" srcId="{2A12D4D4-3797-4F66-8374-E209120A7A35}" destId="{4028E72F-D0DC-4813-BF33-47AD623F3EFB}" srcOrd="1" destOrd="0" presId="urn:microsoft.com/office/officeart/2005/8/layout/list1"/>
    <dgm:cxn modelId="{84DCE41A-0331-48D0-BA57-3E2EAFFA0AD5}" srcId="{FC10D404-15CA-4905-BEEB-490CC3BB87DD}" destId="{E04D44F2-40A1-435C-9FE6-7E5D675DAAD1}" srcOrd="3" destOrd="0" parTransId="{87681347-CE63-4C3F-B72F-D86668861A9F}" sibTransId="{91195AAF-F800-484F-A72C-0619514B0FCE}"/>
    <dgm:cxn modelId="{7FB80344-A9A7-4E1F-9754-65589EDC9C89}" type="presOf" srcId="{E04D44F2-40A1-435C-9FE6-7E5D675DAAD1}" destId="{066FF8FD-FB8A-4CD7-BA37-ED73094AB436}" srcOrd="0" destOrd="0" presId="urn:microsoft.com/office/officeart/2005/8/layout/list1"/>
    <dgm:cxn modelId="{3461B62F-C608-4731-8752-E13E0AF49947}" type="presOf" srcId="{FC10D404-15CA-4905-BEEB-490CC3BB87DD}" destId="{3ACAA0BC-AE15-498E-AF0B-BD1DF11CAEC6}" srcOrd="0" destOrd="0" presId="urn:microsoft.com/office/officeart/2005/8/layout/list1"/>
    <dgm:cxn modelId="{B65232C6-5450-4213-94B0-1118DC46D348}" type="presParOf" srcId="{3ACAA0BC-AE15-498E-AF0B-BD1DF11CAEC6}" destId="{BC85C063-8561-4AF3-8E76-F0DE5B85AE4D}" srcOrd="0" destOrd="0" presId="urn:microsoft.com/office/officeart/2005/8/layout/list1"/>
    <dgm:cxn modelId="{B08D7B9A-AB7C-4EC2-AAAB-DBF76335114D}" type="presParOf" srcId="{BC85C063-8561-4AF3-8E76-F0DE5B85AE4D}" destId="{DF5885DF-C6CE-4BF3-BA29-8CD4A9D5476F}" srcOrd="0" destOrd="0" presId="urn:microsoft.com/office/officeart/2005/8/layout/list1"/>
    <dgm:cxn modelId="{D56A9CB5-5A19-4AA0-9929-3762C8661058}" type="presParOf" srcId="{BC85C063-8561-4AF3-8E76-F0DE5B85AE4D}" destId="{6F23454A-9434-4FD9-921B-842F4AE19403}" srcOrd="1" destOrd="0" presId="urn:microsoft.com/office/officeart/2005/8/layout/list1"/>
    <dgm:cxn modelId="{BEBCDC5E-72A9-4C28-ABCB-0035A2CD0D88}" type="presParOf" srcId="{3ACAA0BC-AE15-498E-AF0B-BD1DF11CAEC6}" destId="{C32ECB7B-7103-4904-AC9F-4BDD636A96A8}" srcOrd="1" destOrd="0" presId="urn:microsoft.com/office/officeart/2005/8/layout/list1"/>
    <dgm:cxn modelId="{33A82AE7-ED71-48B3-A526-4E5E721FE314}" type="presParOf" srcId="{3ACAA0BC-AE15-498E-AF0B-BD1DF11CAEC6}" destId="{3768A6A2-76E6-43E1-A8DF-A8F11F4E10B2}" srcOrd="2" destOrd="0" presId="urn:microsoft.com/office/officeart/2005/8/layout/list1"/>
    <dgm:cxn modelId="{48E96FAA-31E9-465C-904A-61AA51CD2EB2}" type="presParOf" srcId="{3ACAA0BC-AE15-498E-AF0B-BD1DF11CAEC6}" destId="{2050908E-51C8-4691-90FF-A32D1589450A}" srcOrd="3" destOrd="0" presId="urn:microsoft.com/office/officeart/2005/8/layout/list1"/>
    <dgm:cxn modelId="{474485A1-5EE3-444E-808E-B4D9E29708E4}" type="presParOf" srcId="{3ACAA0BC-AE15-498E-AF0B-BD1DF11CAEC6}" destId="{0D37B251-A985-4EEE-9053-9B861C4E51B5}" srcOrd="4" destOrd="0" presId="urn:microsoft.com/office/officeart/2005/8/layout/list1"/>
    <dgm:cxn modelId="{7846AF8E-EE01-4CF0-9D59-4BEC203C9A4D}" type="presParOf" srcId="{0D37B251-A985-4EEE-9053-9B861C4E51B5}" destId="{2B73E76B-5B45-4383-9C8E-5ABFE3B685FB}" srcOrd="0" destOrd="0" presId="urn:microsoft.com/office/officeart/2005/8/layout/list1"/>
    <dgm:cxn modelId="{CBB96853-6E01-472B-B938-E9FE5772E97C}" type="presParOf" srcId="{0D37B251-A985-4EEE-9053-9B861C4E51B5}" destId="{B35E3CF4-52E8-4862-AB50-4B00045D6138}" srcOrd="1" destOrd="0" presId="urn:microsoft.com/office/officeart/2005/8/layout/list1"/>
    <dgm:cxn modelId="{80B1E1E1-8CFB-421C-B87A-B2AC1DC473D0}" type="presParOf" srcId="{3ACAA0BC-AE15-498E-AF0B-BD1DF11CAEC6}" destId="{18FFFB65-E8F7-4C3B-A919-A615507C671A}" srcOrd="5" destOrd="0" presId="urn:microsoft.com/office/officeart/2005/8/layout/list1"/>
    <dgm:cxn modelId="{D8743EB7-34AF-4116-8B36-5807A1A600ED}" type="presParOf" srcId="{3ACAA0BC-AE15-498E-AF0B-BD1DF11CAEC6}" destId="{996B8AF0-38E8-4219-A5ED-C5A36E52C39A}" srcOrd="6" destOrd="0" presId="urn:microsoft.com/office/officeart/2005/8/layout/list1"/>
    <dgm:cxn modelId="{3C9C7DDC-EF4C-4F78-864C-201188F62B89}" type="presParOf" srcId="{3ACAA0BC-AE15-498E-AF0B-BD1DF11CAEC6}" destId="{C70350D2-CF7C-4709-937A-F0891F5AF50A}" srcOrd="7" destOrd="0" presId="urn:microsoft.com/office/officeart/2005/8/layout/list1"/>
    <dgm:cxn modelId="{0FC1F9BF-D9EB-4E41-A0E5-04612FFAFB94}" type="presParOf" srcId="{3ACAA0BC-AE15-498E-AF0B-BD1DF11CAEC6}" destId="{A9466081-0D7A-4509-972B-F9FF5615B51E}" srcOrd="8" destOrd="0" presId="urn:microsoft.com/office/officeart/2005/8/layout/list1"/>
    <dgm:cxn modelId="{735A00F1-9393-4E64-BFB2-46D7BB1C5A5F}" type="presParOf" srcId="{A9466081-0D7A-4509-972B-F9FF5615B51E}" destId="{EB12FB1B-3E66-4A6F-B27B-19C90DF722BA}" srcOrd="0" destOrd="0" presId="urn:microsoft.com/office/officeart/2005/8/layout/list1"/>
    <dgm:cxn modelId="{703FA49D-4627-436F-B473-95B36251A74A}" type="presParOf" srcId="{A9466081-0D7A-4509-972B-F9FF5615B51E}" destId="{9B993413-09C8-47EA-AE5C-CB364CECEC5E}" srcOrd="1" destOrd="0" presId="urn:microsoft.com/office/officeart/2005/8/layout/list1"/>
    <dgm:cxn modelId="{047A4DA7-B958-4257-BF84-C8B5E42A59DA}" type="presParOf" srcId="{3ACAA0BC-AE15-498E-AF0B-BD1DF11CAEC6}" destId="{AF6C6135-3CAB-47CD-9F74-1479819C70E9}" srcOrd="9" destOrd="0" presId="urn:microsoft.com/office/officeart/2005/8/layout/list1"/>
    <dgm:cxn modelId="{A005514D-5B5B-43C8-8D90-EBE967D046E4}" type="presParOf" srcId="{3ACAA0BC-AE15-498E-AF0B-BD1DF11CAEC6}" destId="{D3E9525D-33FB-409B-B37B-EBFE90D5A65E}" srcOrd="10" destOrd="0" presId="urn:microsoft.com/office/officeart/2005/8/layout/list1"/>
    <dgm:cxn modelId="{5B7E3F7D-CB2E-435C-A8F8-80151DF76781}" type="presParOf" srcId="{3ACAA0BC-AE15-498E-AF0B-BD1DF11CAEC6}" destId="{7FAB19D4-661B-4866-AA78-5C56AAEEC883}" srcOrd="11" destOrd="0" presId="urn:microsoft.com/office/officeart/2005/8/layout/list1"/>
    <dgm:cxn modelId="{3BAC943A-FC85-4A63-8138-9633904CB42F}" type="presParOf" srcId="{3ACAA0BC-AE15-498E-AF0B-BD1DF11CAEC6}" destId="{89E61630-E3DE-4E38-96D3-EE54C9D3F345}" srcOrd="12" destOrd="0" presId="urn:microsoft.com/office/officeart/2005/8/layout/list1"/>
    <dgm:cxn modelId="{1A7BC71E-713F-4295-BD6B-3424C1423ABF}" type="presParOf" srcId="{89E61630-E3DE-4E38-96D3-EE54C9D3F345}" destId="{066FF8FD-FB8A-4CD7-BA37-ED73094AB436}" srcOrd="0" destOrd="0" presId="urn:microsoft.com/office/officeart/2005/8/layout/list1"/>
    <dgm:cxn modelId="{E1CDF650-A7DE-4872-9B80-E77A367578E1}" type="presParOf" srcId="{89E61630-E3DE-4E38-96D3-EE54C9D3F345}" destId="{28FA11FF-260F-47F2-A823-302D833225D2}" srcOrd="1" destOrd="0" presId="urn:microsoft.com/office/officeart/2005/8/layout/list1"/>
    <dgm:cxn modelId="{0331678A-3AB4-4FA9-98FE-6E7D1D8BB7C4}" type="presParOf" srcId="{3ACAA0BC-AE15-498E-AF0B-BD1DF11CAEC6}" destId="{8D324C6B-D284-4282-BF1A-0912009CB1B0}" srcOrd="13" destOrd="0" presId="urn:microsoft.com/office/officeart/2005/8/layout/list1"/>
    <dgm:cxn modelId="{3A82B061-805C-402E-9255-CAFC71CBC7C9}" type="presParOf" srcId="{3ACAA0BC-AE15-498E-AF0B-BD1DF11CAEC6}" destId="{068F793F-E9A9-4638-90E3-BCCC9C7B4BBD}" srcOrd="14" destOrd="0" presId="urn:microsoft.com/office/officeart/2005/8/layout/list1"/>
    <dgm:cxn modelId="{8850D3C0-AE33-4F6C-9FF9-CDADF972D3C1}" type="presParOf" srcId="{3ACAA0BC-AE15-498E-AF0B-BD1DF11CAEC6}" destId="{37CED249-E25C-4891-AB1C-FAB4EA31D9CB}" srcOrd="15" destOrd="0" presId="urn:microsoft.com/office/officeart/2005/8/layout/list1"/>
    <dgm:cxn modelId="{30D35DA7-42E2-4690-891F-72298C5CAE40}" type="presParOf" srcId="{3ACAA0BC-AE15-498E-AF0B-BD1DF11CAEC6}" destId="{CE230715-8384-420C-8E68-AE8B2C4A3F2A}" srcOrd="16" destOrd="0" presId="urn:microsoft.com/office/officeart/2005/8/layout/list1"/>
    <dgm:cxn modelId="{BF952D52-FB6B-41F3-9653-2FD8C16B3846}" type="presParOf" srcId="{CE230715-8384-420C-8E68-AE8B2C4A3F2A}" destId="{0A9CC1B0-16F5-4595-8605-8F7F90412D2E}" srcOrd="0" destOrd="0" presId="urn:microsoft.com/office/officeart/2005/8/layout/list1"/>
    <dgm:cxn modelId="{15418173-2EBA-4B7C-AC71-0CA3101D66E6}" type="presParOf" srcId="{CE230715-8384-420C-8E68-AE8B2C4A3F2A}" destId="{4028E72F-D0DC-4813-BF33-47AD623F3EFB}" srcOrd="1" destOrd="0" presId="urn:microsoft.com/office/officeart/2005/8/layout/list1"/>
    <dgm:cxn modelId="{A3B1342B-1470-4F46-AF62-2213E2540661}" type="presParOf" srcId="{3ACAA0BC-AE15-498E-AF0B-BD1DF11CAEC6}" destId="{5EC18EF1-4FB2-4FAC-9BC6-8881AA253FF3}" srcOrd="17" destOrd="0" presId="urn:microsoft.com/office/officeart/2005/8/layout/list1"/>
    <dgm:cxn modelId="{6FDE75D0-43F8-4201-8E55-343D4D40A59B}" type="presParOf" srcId="{3ACAA0BC-AE15-498E-AF0B-BD1DF11CAEC6}" destId="{4E408B2D-71AB-473E-B7D6-1AF613F0C5F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8A6A2-76E6-43E1-A8DF-A8F11F4E10B2}">
      <dsp:nvSpPr>
        <dsp:cNvPr id="0" name=""/>
        <dsp:cNvSpPr/>
      </dsp:nvSpPr>
      <dsp:spPr>
        <a:xfrm>
          <a:off x="0" y="317297"/>
          <a:ext cx="72199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3454A-9434-4FD9-921B-842F4AE19403}">
      <dsp:nvSpPr>
        <dsp:cNvPr id="0" name=""/>
        <dsp:cNvSpPr/>
      </dsp:nvSpPr>
      <dsp:spPr>
        <a:xfrm>
          <a:off x="360997" y="7337"/>
          <a:ext cx="5053965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028" tIns="0" rIns="19102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MISJA</a:t>
          </a:r>
          <a:endParaRPr lang="pl-PL" sz="2100" b="1" kern="1200" dirty="0"/>
        </a:p>
      </dsp:txBody>
      <dsp:txXfrm>
        <a:off x="391259" y="37599"/>
        <a:ext cx="4993441" cy="559396"/>
      </dsp:txXfrm>
    </dsp:sp>
    <dsp:sp modelId="{996B8AF0-38E8-4219-A5ED-C5A36E52C39A}">
      <dsp:nvSpPr>
        <dsp:cNvPr id="0" name=""/>
        <dsp:cNvSpPr/>
      </dsp:nvSpPr>
      <dsp:spPr>
        <a:xfrm>
          <a:off x="0" y="1269857"/>
          <a:ext cx="72199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02584"/>
              <a:satOff val="9922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E3CF4-52E8-4862-AB50-4B00045D6138}">
      <dsp:nvSpPr>
        <dsp:cNvPr id="0" name=""/>
        <dsp:cNvSpPr/>
      </dsp:nvSpPr>
      <dsp:spPr>
        <a:xfrm>
          <a:off x="360997" y="959897"/>
          <a:ext cx="5053965" cy="619920"/>
        </a:xfrm>
        <a:prstGeom prst="roundRect">
          <a:avLst/>
        </a:prstGeom>
        <a:solidFill>
          <a:schemeClr val="accent4">
            <a:hueOff val="-802584"/>
            <a:satOff val="9922"/>
            <a:lumOff val="-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028" tIns="0" rIns="19102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WIZJA</a:t>
          </a:r>
          <a:endParaRPr lang="pl-PL" sz="2100" b="1" kern="1200" dirty="0"/>
        </a:p>
      </dsp:txBody>
      <dsp:txXfrm>
        <a:off x="391259" y="990159"/>
        <a:ext cx="4993441" cy="559396"/>
      </dsp:txXfrm>
    </dsp:sp>
    <dsp:sp modelId="{D3E9525D-33FB-409B-B37B-EBFE90D5A65E}">
      <dsp:nvSpPr>
        <dsp:cNvPr id="0" name=""/>
        <dsp:cNvSpPr/>
      </dsp:nvSpPr>
      <dsp:spPr>
        <a:xfrm>
          <a:off x="0" y="2306411"/>
          <a:ext cx="72199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93413-09C8-47EA-AE5C-CB364CECEC5E}">
      <dsp:nvSpPr>
        <dsp:cNvPr id="0" name=""/>
        <dsp:cNvSpPr/>
      </dsp:nvSpPr>
      <dsp:spPr>
        <a:xfrm>
          <a:off x="360997" y="1912457"/>
          <a:ext cx="5053965" cy="619920"/>
        </a:xfrm>
        <a:prstGeom prst="roundRect">
          <a:avLst/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028" tIns="0" rIns="19102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MODEL ABSOLWENTA</a:t>
          </a:r>
          <a:endParaRPr lang="pl-PL" sz="2100" b="1" kern="1200" dirty="0"/>
        </a:p>
      </dsp:txBody>
      <dsp:txXfrm>
        <a:off x="391259" y="1942719"/>
        <a:ext cx="4993441" cy="559396"/>
      </dsp:txXfrm>
    </dsp:sp>
    <dsp:sp modelId="{068F793F-E9A9-4638-90E3-BCCC9C7B4BBD}">
      <dsp:nvSpPr>
        <dsp:cNvPr id="0" name=""/>
        <dsp:cNvSpPr/>
      </dsp:nvSpPr>
      <dsp:spPr>
        <a:xfrm>
          <a:off x="0" y="3174977"/>
          <a:ext cx="72199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407752"/>
              <a:satOff val="29768"/>
              <a:lumOff val="-9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A11FF-260F-47F2-A823-302D833225D2}">
      <dsp:nvSpPr>
        <dsp:cNvPr id="0" name=""/>
        <dsp:cNvSpPr/>
      </dsp:nvSpPr>
      <dsp:spPr>
        <a:xfrm>
          <a:off x="360997" y="2865017"/>
          <a:ext cx="5053965" cy="619920"/>
        </a:xfrm>
        <a:prstGeom prst="roundRect">
          <a:avLst/>
        </a:prstGeom>
        <a:solidFill>
          <a:schemeClr val="accent4">
            <a:hueOff val="-2407752"/>
            <a:satOff val="29768"/>
            <a:lumOff val="-97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028" tIns="0" rIns="19102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REALIZACJA WYMAGAŃ</a:t>
          </a:r>
          <a:endParaRPr lang="pl-PL" sz="2100" b="1" kern="1200" dirty="0"/>
        </a:p>
      </dsp:txBody>
      <dsp:txXfrm>
        <a:off x="391259" y="2895279"/>
        <a:ext cx="4993441" cy="559396"/>
      </dsp:txXfrm>
    </dsp:sp>
    <dsp:sp modelId="{4E408B2D-71AB-473E-B7D6-1AF613F0C5F7}">
      <dsp:nvSpPr>
        <dsp:cNvPr id="0" name=""/>
        <dsp:cNvSpPr/>
      </dsp:nvSpPr>
      <dsp:spPr>
        <a:xfrm>
          <a:off x="0" y="4127537"/>
          <a:ext cx="72199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8E72F-D0DC-4813-BF33-47AD623F3EFB}">
      <dsp:nvSpPr>
        <dsp:cNvPr id="0" name=""/>
        <dsp:cNvSpPr/>
      </dsp:nvSpPr>
      <dsp:spPr>
        <a:xfrm>
          <a:off x="360997" y="3817577"/>
          <a:ext cx="5053965" cy="619920"/>
        </a:xfrm>
        <a:prstGeom prst="round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028" tIns="0" rIns="19102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EWALUACJA KONCEPCJI</a:t>
          </a:r>
          <a:endParaRPr lang="pl-PL" sz="2100" b="1" kern="1200" dirty="0"/>
        </a:p>
      </dsp:txBody>
      <dsp:txXfrm>
        <a:off x="391259" y="3847839"/>
        <a:ext cx="4993441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7476FB-77AE-4167-81DC-E0ADFB5DBB6B}" type="datetimeFigureOut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15EF2E-CC95-46E1-A59C-98B54889B6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744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9DB491-F3D0-4546-870C-900DD328577F}" type="datetimeFigureOut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C907B6-54DC-4032-A11F-ECAA16A484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8511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CC1A08-B04C-4FED-AF54-BC99B7DD95E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E3476-78E4-4D8B-B0CA-7A4B5610757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4C171-0177-4843-AE12-4BFC961C18F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95241A-62D9-49ED-87E9-ED7910EB2B98}" type="datetime1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7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Kierunki rozwoju placówki</a:t>
            </a:r>
          </a:p>
        </p:txBody>
      </p:sp>
      <p:sp>
        <p:nvSpPr>
          <p:cNvPr id="8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B0AE26-847C-4097-B7E8-3A2774C8BD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5504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640DA-7FA2-4D4D-BFBD-007216372041}" type="datetime1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Kierunki rozwoju placówki</a:t>
            </a:r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DA8A-1E41-4FC1-9886-89E5BD13B6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74766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F6BC3-F11D-452A-B930-7AED0C3D9B38}" type="datetime1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Kierunki rozwoju placówki</a:t>
            </a:r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842F-68E8-4FC2-866E-75B7C13027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9398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C3FE-E611-40DF-B6AC-09BD2109957E}" type="datetime1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Kierunki rozwoju placówki</a:t>
            </a:r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55DE-2E2C-4C82-AC85-6A353339FA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0436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3F3632-24DF-4CD6-84AB-36C7685FC545}" type="datetime1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Kierunki rozwoju placówki</a:t>
            </a: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51F0FC-2FAD-4CFC-806D-210A4D342F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1007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61EF-E127-4C76-8F25-E56F3FE96F24}" type="datetime1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Kierunki rozwoju placówki</a:t>
            </a:r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7C1A-9B9A-49E2-B960-79914F4979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1464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928CF3-D47E-4452-9A2D-86AB4358C5E6}" type="datetime1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Kierunki rozwoju placówki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0F9F69-2C4A-4D1E-8505-B6280C4366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124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DFB4-303C-4ECE-A76E-327C6CF39417}" type="datetime1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Kierunki rozwoju placówki</a:t>
            </a:r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9903-26B0-4121-973F-2FB9D5ADB1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4671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rostokąt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2F4E97-2E00-4B68-9EBA-9BAA14B1989D}" type="datetime1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Kierunki rozwoju placówki</a:t>
            </a: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A90C2F-CF17-4269-9B06-7FFE5E80E2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3474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5847C2-FA4E-4DFF-A2F6-B859ABE3E2A9}" type="datetime1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Kierunki rozwoju placówki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7DD7FD-DB05-47EF-8111-A4EDD3D6EB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3933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Schemat blokowy: proce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chemat blokowy: proce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D8ADE6-C865-4278-82F9-08C35FFE44E6}" type="datetime1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Kierunki rozwoju placówki</a:t>
            </a:r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5ED100-4CE3-45BA-A460-C02525E95B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0131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B43D3C8-FEE6-4D07-93AF-CA87E83A0F40}" type="datetime1">
              <a:rPr lang="pl-PL"/>
              <a:pPr>
                <a:defRPr/>
              </a:pPr>
              <a:t>2014-01-22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r>
              <a:rPr lang="pl-PL"/>
              <a:t>Kierunki rozwoju placówki</a:t>
            </a:r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90DF3D2-040A-4273-AF93-335C94FF55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2" r:id="rId2"/>
    <p:sldLayoutId id="2147484028" r:id="rId3"/>
    <p:sldLayoutId id="2147484023" r:id="rId4"/>
    <p:sldLayoutId id="2147484029" r:id="rId5"/>
    <p:sldLayoutId id="2147484024" r:id="rId6"/>
    <p:sldLayoutId id="2147484030" r:id="rId7"/>
    <p:sldLayoutId id="2147484031" r:id="rId8"/>
    <p:sldLayoutId id="2147484032" r:id="rId9"/>
    <p:sldLayoutId id="2147484025" r:id="rId10"/>
    <p:sldLayoutId id="2147484026" r:id="rId1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2851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>                                                                                                                                                                    </a:t>
            </a:r>
            <a:endParaRPr lang="pl-P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195" name="pole tekstowe 11"/>
          <p:cNvSpPr txBox="1">
            <a:spLocks noChangeArrowheads="1"/>
          </p:cNvSpPr>
          <p:nvPr/>
        </p:nvSpPr>
        <p:spPr bwMode="auto">
          <a:xfrm>
            <a:off x="827088" y="192088"/>
            <a:ext cx="74898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4000" b="1">
                <a:latin typeface="Gill Sans MT" pitchFamily="34" charset="-18"/>
              </a:rPr>
              <a:t>KONCEPCJA PRACY SZKOŁY NA LATA 2013-2018</a:t>
            </a:r>
          </a:p>
        </p:txBody>
      </p:sp>
      <p:pic>
        <p:nvPicPr>
          <p:cNvPr id="8202" name="Picture 10" descr="https://zslkucharskie.edupage.org/files/logo_szko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514475"/>
            <a:ext cx="517207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1412875"/>
            <a:ext cx="7556500" cy="5040313"/>
          </a:xfrm>
        </p:spPr>
        <p:txBody>
          <a:bodyPr>
            <a:noAutofit/>
          </a:bodyPr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1. Przygotowany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merytorycznie do dalszej nauki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pl-PL" sz="1050" dirty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2. Posiada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umiejętności organizacyjne, jest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 przedsiębiorczy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punktualny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i zna wagę słowa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pl-PL" sz="1050" dirty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3. Szanuje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swoich wychowawców i nauczycieli,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godnie reprezentuje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szkołę na zewnątrz, szanuje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jej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  tradycje; 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pl-PL" sz="1050" dirty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4. Świadomie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kieruje własnym życiem, samodzielnie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dokonuje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wyborów i określa hierarchię swoich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wartości i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celów życiowych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 rot="5400000">
            <a:off x="-2097470" y="3235288"/>
            <a:ext cx="5373216" cy="432048"/>
          </a:xfrm>
          <a:prstGeom prst="rect">
            <a:avLst/>
          </a:prstGeom>
        </p:spPr>
        <p:txBody>
          <a:bodyPr vert="vert27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 </a:t>
            </a:r>
          </a:p>
          <a:p>
            <a:pPr algn="ctr" fontAlgn="auto">
              <a:spcAft>
                <a:spcPts val="0"/>
              </a:spcAft>
              <a:defRPr/>
            </a:pPr>
            <a:endParaRPr lang="pl-PL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ABSOLWENTA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475656" y="259954"/>
            <a:ext cx="707236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l-PL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Absolwent szkoły to uczeń:</a:t>
            </a:r>
          </a:p>
          <a:p>
            <a:pPr algn="ctr">
              <a:tabLst>
                <a:tab pos="457200" algn="l"/>
              </a:tabLst>
              <a:defRPr/>
            </a:pP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260350"/>
            <a:ext cx="7556500" cy="6192838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</a:pPr>
            <a:r>
              <a:rPr lang="pl-PL" sz="2400" smtClean="0">
                <a:latin typeface="Arial" charset="0"/>
                <a:cs typeface="Arial" charset="0"/>
              </a:rPr>
              <a:t>5. Umie pracować nad sobą, odkrywać osobiste  </a:t>
            </a:r>
          </a:p>
          <a:p>
            <a:pPr marL="82550" indent="0">
              <a:buFont typeface="Wingdings 2" pitchFamily="18" charset="2"/>
              <a:buNone/>
            </a:pPr>
            <a:r>
              <a:rPr lang="pl-PL" sz="2400" smtClean="0">
                <a:latin typeface="Arial" charset="0"/>
                <a:cs typeface="Arial" charset="0"/>
              </a:rPr>
              <a:t>    zdolności i zainteresowania;</a:t>
            </a:r>
          </a:p>
          <a:p>
            <a:pPr marL="82550" indent="0">
              <a:buFont typeface="Wingdings 2" pitchFamily="18" charset="2"/>
              <a:buNone/>
            </a:pPr>
            <a:endParaRPr lang="pl-PL" sz="2400" smtClean="0">
              <a:latin typeface="Arial" charset="0"/>
              <a:cs typeface="Arial" charset="0"/>
            </a:endParaRPr>
          </a:p>
          <a:p>
            <a:pPr marL="82550" indent="0">
              <a:buFont typeface="Wingdings 2" pitchFamily="18" charset="2"/>
              <a:buNone/>
            </a:pPr>
            <a:r>
              <a:rPr lang="pl-PL" sz="2400" smtClean="0">
                <a:latin typeface="Arial" charset="0"/>
                <a:cs typeface="Arial" charset="0"/>
              </a:rPr>
              <a:t>6. Potrafi odnaleźć się w środowisku społecznym  </a:t>
            </a:r>
          </a:p>
          <a:p>
            <a:pPr marL="82550" indent="0">
              <a:buFont typeface="Wingdings 2" pitchFamily="18" charset="2"/>
              <a:buNone/>
            </a:pPr>
            <a:r>
              <a:rPr lang="pl-PL" sz="2400" smtClean="0">
                <a:latin typeface="Arial" charset="0"/>
                <a:cs typeface="Arial" charset="0"/>
              </a:rPr>
              <a:t>    (rodzina, środowisko lokalne, region, państwo);</a:t>
            </a:r>
          </a:p>
          <a:p>
            <a:pPr marL="82550" indent="0">
              <a:buFont typeface="Wingdings 2" pitchFamily="18" charset="2"/>
              <a:buNone/>
            </a:pPr>
            <a:endParaRPr lang="pl-PL" sz="2400" smtClean="0">
              <a:latin typeface="Arial" charset="0"/>
              <a:cs typeface="Arial" charset="0"/>
            </a:endParaRPr>
          </a:p>
          <a:p>
            <a:pPr marL="82550" indent="0">
              <a:buFont typeface="Wingdings 2" pitchFamily="18" charset="2"/>
              <a:buNone/>
            </a:pPr>
            <a:r>
              <a:rPr lang="pl-PL" sz="2400" smtClean="0">
                <a:latin typeface="Arial" charset="0"/>
                <a:cs typeface="Arial" charset="0"/>
              </a:rPr>
              <a:t>7. Prowadzi i propaguje zdrowy tryb życia, unika </a:t>
            </a:r>
          </a:p>
          <a:p>
            <a:pPr marL="82550" indent="0">
              <a:buFont typeface="Wingdings 2" pitchFamily="18" charset="2"/>
              <a:buNone/>
            </a:pPr>
            <a:r>
              <a:rPr lang="pl-PL" sz="2400" smtClean="0">
                <a:latin typeface="Arial" charset="0"/>
                <a:cs typeface="Arial" charset="0"/>
              </a:rPr>
              <a:t>    uzależnień i dba o zdrowie swoje i innych;</a:t>
            </a:r>
          </a:p>
          <a:p>
            <a:pPr marL="82550" indent="0">
              <a:buFont typeface="Wingdings 2" pitchFamily="18" charset="2"/>
              <a:buNone/>
            </a:pPr>
            <a:endParaRPr lang="pl-PL" sz="2400" smtClean="0">
              <a:latin typeface="Arial" charset="0"/>
              <a:cs typeface="Arial" charset="0"/>
            </a:endParaRPr>
          </a:p>
          <a:p>
            <a:pPr marL="82550" indent="0">
              <a:buFont typeface="Wingdings 2" pitchFamily="18" charset="2"/>
              <a:buNone/>
            </a:pPr>
            <a:r>
              <a:rPr lang="pl-PL" sz="2400" smtClean="0">
                <a:latin typeface="Arial" charset="0"/>
                <a:cs typeface="Arial" charset="0"/>
              </a:rPr>
              <a:t>8. Prawidłowo komunikuje się z ludźmi, rozwiązuje </a:t>
            </a:r>
          </a:p>
          <a:p>
            <a:pPr marL="82550" indent="0">
              <a:buFont typeface="Wingdings 2" pitchFamily="18" charset="2"/>
              <a:buNone/>
            </a:pPr>
            <a:r>
              <a:rPr lang="pl-PL" sz="2400" smtClean="0">
                <a:latin typeface="Arial" charset="0"/>
                <a:cs typeface="Arial" charset="0"/>
              </a:rPr>
              <a:t>    konflikty interpersonalne w sposób tolerancyjny i  </a:t>
            </a:r>
          </a:p>
          <a:p>
            <a:pPr marL="82550" indent="0">
              <a:buFont typeface="Wingdings 2" pitchFamily="18" charset="2"/>
              <a:buNone/>
            </a:pPr>
            <a:r>
              <a:rPr lang="pl-PL" sz="2400" smtClean="0">
                <a:latin typeface="Arial" charset="0"/>
                <a:cs typeface="Arial" charset="0"/>
              </a:rPr>
              <a:t>    kulturalny;</a:t>
            </a:r>
          </a:p>
          <a:p>
            <a:pPr marL="82550" indent="0">
              <a:buFont typeface="Wingdings 2" pitchFamily="18" charset="2"/>
              <a:buNone/>
            </a:pPr>
            <a:endParaRPr lang="pl-PL" sz="2400" smtClean="0">
              <a:latin typeface="Arial" charset="0"/>
              <a:cs typeface="Arial" charset="0"/>
            </a:endParaRPr>
          </a:p>
          <a:p>
            <a:pPr marL="82550" indent="0">
              <a:buFont typeface="Wingdings 2" pitchFamily="18" charset="2"/>
              <a:buNone/>
            </a:pPr>
            <a:r>
              <a:rPr lang="pl-PL" sz="2400" smtClean="0">
                <a:latin typeface="Arial" charset="0"/>
                <a:cs typeface="Arial" charset="0"/>
              </a:rPr>
              <a:t>9. Szanuje środowisko naturalne.</a:t>
            </a:r>
          </a:p>
          <a:p>
            <a:pPr marL="82550" indent="0">
              <a:buFont typeface="Wingdings 2" pitchFamily="18" charset="2"/>
              <a:buNone/>
            </a:pPr>
            <a:endParaRPr lang="pl-PL" sz="2000" smtClean="0">
              <a:latin typeface="Arial" charset="0"/>
              <a:cs typeface="Arial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 rot="5400000">
            <a:off x="-2097470" y="3235288"/>
            <a:ext cx="5373216" cy="432048"/>
          </a:xfrm>
          <a:prstGeom prst="rect">
            <a:avLst/>
          </a:prstGeom>
        </p:spPr>
        <p:txBody>
          <a:bodyPr vert="vert27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 </a:t>
            </a:r>
          </a:p>
          <a:p>
            <a:pPr algn="ctr" fontAlgn="auto">
              <a:spcAft>
                <a:spcPts val="0"/>
              </a:spcAft>
              <a:defRPr/>
            </a:pPr>
            <a:endParaRPr lang="pl-PL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ABSOLWENTA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3025" y="1341438"/>
            <a:ext cx="7416800" cy="50403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endParaRPr lang="pl-PL" sz="2400" b="1" dirty="0" smtClean="0"/>
          </a:p>
          <a:p>
            <a:pPr>
              <a:defRPr/>
            </a:pPr>
            <a:endParaRPr lang="pl-PL" sz="2400" dirty="0"/>
          </a:p>
          <a:p>
            <a:pPr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Szkoła </a:t>
            </a:r>
            <a:r>
              <a:rPr lang="pl-PL" dirty="0">
                <a:latin typeface="Arial" pitchFamily="34" charset="0"/>
                <a:cs typeface="Arial" pitchFamily="34" charset="0"/>
              </a:rPr>
              <a:t>ma koncepcję pracy i ją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realizuje</a:t>
            </a:r>
          </a:p>
          <a:p>
            <a:pPr>
              <a:defRPr/>
            </a:pPr>
            <a:endParaRPr lang="pl-PL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Szkoła realizuje koncepcję pracy ukierunkowaną na rozwój uczniów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31640" y="259954"/>
            <a:ext cx="741682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l-PL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KONCEPCJA PRACY</a:t>
            </a:r>
          </a:p>
          <a:p>
            <a:pPr algn="ctr">
              <a:tabLst>
                <a:tab pos="457200" algn="l"/>
              </a:tabLst>
              <a:defRPr/>
            </a:pP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260648"/>
            <a:ext cx="1044930" cy="6120679"/>
          </a:xfrm>
          <a:prstGeom prst="rect">
            <a:avLst/>
          </a:prstGeom>
        </p:spPr>
        <p:txBody>
          <a:bodyPr vert="wordArtVert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REALIZACJA WYMAGAŃ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1412875"/>
            <a:ext cx="7416800" cy="50403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82550" indent="0">
              <a:buFont typeface="Wingdings 2" pitchFamily="18" charset="2"/>
              <a:buNone/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Procesy edukacyjne są zorganizowane w sposób sprzyjający uczeniu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się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Szkoła wspomaga rozwój uczniów, z uwzględnieniem ich indywidualnej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sytuacji</a:t>
            </a:r>
          </a:p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Monitorowanie wdrażania podstawy programowej</a:t>
            </a:r>
          </a:p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Uczniowie są aktywni</a:t>
            </a:r>
          </a:p>
          <a:p>
            <a:pPr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31640" y="259954"/>
            <a:ext cx="741682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l-PL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KSZTAŁCENIE</a:t>
            </a:r>
          </a:p>
          <a:p>
            <a:pPr algn="ctr">
              <a:tabLst>
                <a:tab pos="457200" algn="l"/>
              </a:tabLst>
              <a:defRPr/>
            </a:pP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260648"/>
            <a:ext cx="1044930" cy="6120679"/>
          </a:xfrm>
          <a:prstGeom prst="rect">
            <a:avLst/>
          </a:prstGeom>
        </p:spPr>
        <p:txBody>
          <a:bodyPr vert="wordArtVert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REALIZACJA WYMAGAŃ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1412875"/>
            <a:ext cx="7416800" cy="504031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82550" indent="0">
              <a:buFont typeface="Wingdings 2" pitchFamily="18" charset="2"/>
              <a:buNone/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b="1" dirty="0">
                <a:latin typeface="Arial" pitchFamily="34" charset="0"/>
                <a:cs typeface="Arial" pitchFamily="34" charset="0"/>
              </a:rPr>
              <a:t>Uczniowie czują się w szkole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bezpiecznie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b="1" dirty="0">
                <a:latin typeface="Arial" pitchFamily="34" charset="0"/>
                <a:cs typeface="Arial" pitchFamily="34" charset="0"/>
              </a:rPr>
              <a:t>W szkole respektowane są normy społeczne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31640" y="259954"/>
            <a:ext cx="741682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l-PL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WYCHOWANIE</a:t>
            </a:r>
          </a:p>
          <a:p>
            <a:pPr algn="ctr">
              <a:tabLst>
                <a:tab pos="457200" algn="l"/>
              </a:tabLst>
              <a:defRPr/>
            </a:pP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260648"/>
            <a:ext cx="1044930" cy="6120679"/>
          </a:xfrm>
          <a:prstGeom prst="rect">
            <a:avLst/>
          </a:prstGeom>
        </p:spPr>
        <p:txBody>
          <a:bodyPr vert="wordArtVert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REALIZACJA WYMAGAŃ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1412875"/>
            <a:ext cx="7416800" cy="504031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82550" indent="0">
              <a:buFont typeface="Wingdings 2" pitchFamily="18" charset="2"/>
              <a:buNone/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b="1" u="sng" dirty="0" smtClean="0">
                <a:latin typeface="Arial" pitchFamily="34" charset="0"/>
                <a:cs typeface="Arial" pitchFamily="34" charset="0"/>
              </a:rPr>
              <a:t>Dysponujemy m.in.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: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1. Szkolnym placem zabaw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2. Salą gimnastyczną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3. Boiskami sportowymi:</a:t>
            </a:r>
          </a:p>
          <a:p>
            <a:pPr lvl="1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boiskiem trawiastym </a:t>
            </a:r>
            <a:r>
              <a:rPr lang="pl-PL" dirty="0">
                <a:latin typeface="Arial" pitchFamily="34" charset="0"/>
                <a:cs typeface="Arial" pitchFamily="34" charset="0"/>
              </a:rPr>
              <a:t>do piłki ręcznej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boiskiem trawiastym </a:t>
            </a:r>
            <a:r>
              <a:rPr lang="pl-PL" dirty="0">
                <a:latin typeface="Arial" pitchFamily="34" charset="0"/>
                <a:cs typeface="Arial" pitchFamily="34" charset="0"/>
              </a:rPr>
              <a:t>do piłki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siatkowej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boiskiem asfaltowym </a:t>
            </a:r>
            <a:r>
              <a:rPr lang="pl-PL" dirty="0">
                <a:latin typeface="Arial" pitchFamily="34" charset="0"/>
                <a:cs typeface="Arial" pitchFamily="34" charset="0"/>
              </a:rPr>
              <a:t>z ogrodzeniem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stadionem </a:t>
            </a:r>
            <a:r>
              <a:rPr lang="pl-PL" dirty="0">
                <a:latin typeface="Arial" pitchFamily="34" charset="0"/>
                <a:cs typeface="Arial" pitchFamily="34" charset="0"/>
              </a:rPr>
              <a:t>do piłki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nożnej</a:t>
            </a:r>
          </a:p>
          <a:p>
            <a:pPr>
              <a:defRPr/>
            </a:pPr>
            <a:endParaRPr lang="pl-PL" dirty="0" smtClean="0"/>
          </a:p>
          <a:p>
            <a:pPr marL="82550" indent="0">
              <a:buFont typeface="Wingdings 2" pitchFamily="18" charset="2"/>
              <a:buNone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31640" y="259954"/>
            <a:ext cx="7416824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l-PL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ORGANIZACJA I ZARZĄDZANIE</a:t>
            </a:r>
          </a:p>
          <a:p>
            <a:pPr algn="ctr">
              <a:tabLst>
                <a:tab pos="457200" algn="l"/>
              </a:tabLst>
              <a:defRPr/>
            </a:pP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260648"/>
            <a:ext cx="1044930" cy="6120679"/>
          </a:xfrm>
          <a:prstGeom prst="rect">
            <a:avLst/>
          </a:prstGeom>
        </p:spPr>
        <p:txBody>
          <a:bodyPr vert="wordArtVert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REALIZACJA WYMAGAŃ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333375"/>
            <a:ext cx="7416800" cy="597535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82550" indent="0">
              <a:buFont typeface="Wingdings 2" pitchFamily="18" charset="2"/>
              <a:buNone/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4. Sklepikiem szkolnym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5. Odnowionymi i coraz lepiej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wyposażonymi salami lekcyjnymi,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6. Biblioteką, czytelnią,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7. Pracownią komputerową,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8. Wizją edukacyjnego rozwoju i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strategią jej realizacji.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260648"/>
            <a:ext cx="1044930" cy="6120679"/>
          </a:xfrm>
          <a:prstGeom prst="rect">
            <a:avLst/>
          </a:prstGeom>
        </p:spPr>
        <p:txBody>
          <a:bodyPr vert="wordArtVert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REALIZACJA WYMAGAŃ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kowal\Pictures\11 listopada 2013 zawody sportowe Kasia\155CANON\IMG_7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311275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375" y="188913"/>
            <a:ext cx="7488238" cy="9191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82550" indent="0" algn="ctr">
              <a:buFont typeface="Wingdings 2" pitchFamily="18" charset="2"/>
              <a:buNone/>
              <a:defRPr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Szkolny plac zabaw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260648"/>
            <a:ext cx="1044930" cy="6120679"/>
          </a:xfrm>
          <a:prstGeom prst="rect">
            <a:avLst/>
          </a:prstGeom>
        </p:spPr>
        <p:txBody>
          <a:bodyPr vert="wordArtVert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REALIZACJA WYMAGAŃ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17675" y="273050"/>
            <a:ext cx="6958013" cy="9239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82550" indent="0" algn="ctr">
              <a:buFont typeface="Wingdings 2" pitchFamily="18" charset="2"/>
              <a:buNone/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Sala gimnastyczna</a:t>
            </a:r>
          </a:p>
          <a:p>
            <a:pPr marL="82550" indent="0" algn="ctr">
              <a:buFont typeface="Wingdings 2" pitchFamily="18" charset="2"/>
              <a:buNone/>
              <a:defRPr/>
            </a:pPr>
            <a:endParaRPr lang="pl-PL" sz="2800" dirty="0">
              <a:latin typeface="Arial" pitchFamily="34" charset="0"/>
              <a:cs typeface="Arial" pitchFamily="34" charset="0"/>
            </a:endParaRPr>
          </a:p>
          <a:p>
            <a:pPr marL="82550" indent="0" algn="ctr">
              <a:buFont typeface="Wingdings 2" pitchFamily="18" charset="2"/>
              <a:buNone/>
              <a:defRPr/>
            </a:pP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260648"/>
            <a:ext cx="1044930" cy="6120679"/>
          </a:xfrm>
          <a:prstGeom prst="rect">
            <a:avLst/>
          </a:prstGeom>
        </p:spPr>
        <p:txBody>
          <a:bodyPr vert="wordArtVert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REALIZACJA WYMAGAŃ</a:t>
            </a:r>
          </a:p>
        </p:txBody>
      </p:sp>
      <p:pic>
        <p:nvPicPr>
          <p:cNvPr id="27653" name="Picture 2" descr="C:\Users\kowal\Pictures\11 listopada 2013 zawody sportowe Kasia\157CANON\IMG_7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341438"/>
            <a:ext cx="691197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404813"/>
            <a:ext cx="7561262" cy="597693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82550" indent="0">
              <a:buFont typeface="Wingdings 2" pitchFamily="18" charset="2"/>
              <a:buNone/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b="1" u="sng" dirty="0" smtClean="0">
                <a:latin typeface="Arial" pitchFamily="34" charset="0"/>
                <a:cs typeface="Arial" pitchFamily="34" charset="0"/>
              </a:rPr>
              <a:t>Oferujemy m.in.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Różnorodne zajęcia pozalekcyjne,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   prowadzone pod okiem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  kompetentnych nauczycieli;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2. Dożywianie uczniów;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3. Zajęcia na basenie: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4. Korzystanie z dofinansowania ze środków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  unijnych, rządowych oraz samorządowych 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  projektów edukacyjnych i zdrowotnych.</a:t>
            </a:r>
          </a:p>
          <a:p>
            <a:pPr>
              <a:defRPr/>
            </a:pPr>
            <a:endParaRPr lang="pl-PL" dirty="0" smtClean="0"/>
          </a:p>
          <a:p>
            <a:pPr marL="82550" indent="0">
              <a:buFont typeface="Wingdings 2" pitchFamily="18" charset="2"/>
              <a:buNone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260648"/>
            <a:ext cx="1044930" cy="6120679"/>
          </a:xfrm>
          <a:prstGeom prst="rect">
            <a:avLst/>
          </a:prstGeom>
        </p:spPr>
        <p:txBody>
          <a:bodyPr vert="wordArtVert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REALIZACJA WYMAGAŃ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1403350" y="188913"/>
            <a:ext cx="74977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sz="32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 KONCEPCJĘ PRACY SZKOŁY  SKŁADAJĄ SIĘ:</a:t>
            </a:r>
          </a:p>
        </p:txBody>
      </p:sp>
      <p:graphicFrame>
        <p:nvGraphicFramePr>
          <p:cNvPr id="22" name="Symbol zastępczy zawartości 21"/>
          <p:cNvGraphicFramePr>
            <a:graphicFrameLocks noGrp="1"/>
          </p:cNvGraphicFramePr>
          <p:nvPr>
            <p:ph sz="half" idx="2"/>
          </p:nvPr>
        </p:nvGraphicFramePr>
        <p:xfrm>
          <a:off x="1714500" y="1524000"/>
          <a:ext cx="721995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404813"/>
            <a:ext cx="7272337" cy="50323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pl-PL" dirty="0" smtClean="0"/>
              <a:t>ZAJĘCIA POZALEKCYJNE 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260648"/>
            <a:ext cx="1044930" cy="6120679"/>
          </a:xfrm>
          <a:prstGeom prst="rect">
            <a:avLst/>
          </a:prstGeom>
        </p:spPr>
        <p:txBody>
          <a:bodyPr vert="wordArtVert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REALIZACJA WYMAGAŃ</a:t>
            </a:r>
          </a:p>
        </p:txBody>
      </p:sp>
      <p:pic>
        <p:nvPicPr>
          <p:cNvPr id="50180" name="Picture 4" descr="http://zslkucharskie.edupage.org/photos/skin/clipart/DSC01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8465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http://zslkucharskie.edupage.org/photos/skin/clipart/zespol_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981075"/>
            <a:ext cx="2859087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http://zslkucharskie.edupage.org/photos/album/196/img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279900"/>
            <a:ext cx="28479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247775" y="4440238"/>
            <a:ext cx="3025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400" b="1"/>
              <a:t>Uczniowski Klub Sportowy</a:t>
            </a: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5630863" y="3425825"/>
            <a:ext cx="3024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400" b="1"/>
              <a:t>Redakcja Gazetki „Szkolne Echo”</a:t>
            </a:r>
          </a:p>
        </p:txBody>
      </p: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3059113" y="5732463"/>
            <a:ext cx="3025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400" b="1"/>
              <a:t>Klub Szachowy „Hetman”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404813"/>
            <a:ext cx="7272337" cy="50323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pl-PL" dirty="0" smtClean="0"/>
              <a:t>ZAJĘCIA POZALEKCYJNE 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260648"/>
            <a:ext cx="1044930" cy="6120679"/>
          </a:xfrm>
          <a:prstGeom prst="rect">
            <a:avLst/>
          </a:prstGeom>
        </p:spPr>
        <p:txBody>
          <a:bodyPr vert="wordArtVert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REALIZACJA WYMAGAŃ</a:t>
            </a:r>
          </a:p>
        </p:txBody>
      </p:sp>
      <p:pic>
        <p:nvPicPr>
          <p:cNvPr id="62468" name="Picture 4" descr="https://zslkucharskie.edupage.org/files/zuchy_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3952875"/>
            <a:ext cx="29765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http://zslkucharskie.edupage.org/photos/album/185/img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393825"/>
            <a:ext cx="301625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http://zslkucharskie.edupage.org/photos/album/221/hdimg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557338"/>
            <a:ext cx="3975100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327150" y="4614863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400" b="1"/>
              <a:t>Szkolne Koło Teatralne</a:t>
            </a: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5661025" y="3405188"/>
            <a:ext cx="3040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400" b="1"/>
              <a:t>Drużyna Harcerska</a:t>
            </a:r>
          </a:p>
        </p:txBody>
      </p: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2916238" y="5327650"/>
            <a:ext cx="3040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400" b="1"/>
              <a:t>Drużyna Zuchowa „Słoneczna Gromada”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1412875"/>
            <a:ext cx="7416800" cy="51847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pl-PL" sz="2000" b="1" dirty="0"/>
              <a:t>1. Upowszechnianie osiągnięć szkoły w formie np.:</a:t>
            </a:r>
          </a:p>
          <a:p>
            <a:pPr>
              <a:defRPr/>
            </a:pPr>
            <a:r>
              <a:rPr lang="pl-PL" sz="2000" dirty="0"/>
              <a:t>prowadzenia strony internetowej;</a:t>
            </a:r>
          </a:p>
          <a:p>
            <a:pPr>
              <a:defRPr/>
            </a:pPr>
            <a:r>
              <a:rPr lang="pl-PL" sz="2000" dirty="0"/>
              <a:t>redagowania gazetki szkolnej;</a:t>
            </a:r>
          </a:p>
          <a:p>
            <a:pPr>
              <a:defRPr/>
            </a:pPr>
            <a:r>
              <a:rPr lang="pl-PL" sz="2000" dirty="0"/>
              <a:t>prowadzenia kronik  szkolnych.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pl-PL" sz="1200" dirty="0"/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000" b="1" dirty="0"/>
              <a:t>2. Organizacja imprez szkolnych i środowiskowych</a:t>
            </a:r>
            <a:r>
              <a:rPr lang="pl-PL" sz="2000" b="1" dirty="0" smtClean="0"/>
              <a:t>:</a:t>
            </a:r>
            <a:r>
              <a:rPr lang="pl-PL" sz="2000" b="1" dirty="0"/>
              <a:t> </a:t>
            </a:r>
          </a:p>
          <a:p>
            <a:pPr>
              <a:defRPr/>
            </a:pPr>
            <a:r>
              <a:rPr lang="pl-PL" sz="2000" dirty="0"/>
              <a:t>udział środowiska pozaszkolnego w uroczystościach i imprezach szkolnych;</a:t>
            </a:r>
          </a:p>
          <a:p>
            <a:pPr>
              <a:defRPr/>
            </a:pPr>
            <a:r>
              <a:rPr lang="pl-PL" sz="2000" dirty="0"/>
              <a:t>występy uczniów podczas festynów szkolnych i zewnętrznych, uroczystości okolicznościowych;</a:t>
            </a:r>
          </a:p>
          <a:p>
            <a:pPr>
              <a:defRPr/>
            </a:pPr>
            <a:r>
              <a:rPr lang="pl-PL" sz="2000" dirty="0"/>
              <a:t> organizacja imprez, festynów, konkursów międzyszkolnych  i pikników</a:t>
            </a:r>
            <a:r>
              <a:rPr lang="pl-PL" sz="2000" dirty="0" smtClean="0"/>
              <a:t>;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pl-PL" sz="1200" dirty="0"/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000" b="1" dirty="0"/>
              <a:t>3. Publikacje informacji o działalności szkoły w prasie </a:t>
            </a:r>
            <a:endParaRPr lang="pl-PL" sz="2000" b="1" dirty="0" smtClean="0"/>
          </a:p>
          <a:p>
            <a:pPr marL="82550" indent="0">
              <a:buFont typeface="Wingdings 2" pitchFamily="18" charset="2"/>
              <a:buNone/>
              <a:defRPr/>
            </a:pPr>
            <a:r>
              <a:rPr lang="pl-PL" sz="2000" b="1" dirty="0"/>
              <a:t> </a:t>
            </a:r>
            <a:r>
              <a:rPr lang="pl-PL" sz="2000" b="1" dirty="0" smtClean="0"/>
              <a:t>   lokalnej</a:t>
            </a:r>
            <a:r>
              <a:rPr lang="pl-PL" sz="2000" dirty="0"/>
              <a:t>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31640" y="259954"/>
            <a:ext cx="7416824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l-PL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PROMOCJA SZKOŁY</a:t>
            </a:r>
          </a:p>
          <a:p>
            <a:pPr algn="ctr">
              <a:tabLst>
                <a:tab pos="457200" algn="l"/>
              </a:tabLst>
              <a:defRPr/>
            </a:pP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260648"/>
            <a:ext cx="1044930" cy="6120679"/>
          </a:xfrm>
          <a:prstGeom prst="rect">
            <a:avLst/>
          </a:prstGeom>
        </p:spPr>
        <p:txBody>
          <a:bodyPr vert="wordArtVert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REALIZACJA WYMAGAŃ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ztałt 10"/>
          <p:cNvSpPr/>
          <p:nvPr/>
        </p:nvSpPr>
        <p:spPr>
          <a:xfrm>
            <a:off x="1187450" y="-50800"/>
            <a:ext cx="7705725" cy="5949950"/>
          </a:xfrm>
          <a:prstGeom prst="swooshArrow">
            <a:avLst>
              <a:gd name="adj1" fmla="val 10574"/>
              <a:gd name="adj2" fmla="val 23609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Elipsa 13"/>
          <p:cNvSpPr/>
          <p:nvPr/>
        </p:nvSpPr>
        <p:spPr>
          <a:xfrm>
            <a:off x="1835150" y="4437063"/>
            <a:ext cx="288925" cy="2873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Dowolny kształt 14"/>
          <p:cNvSpPr/>
          <p:nvPr/>
        </p:nvSpPr>
        <p:spPr>
          <a:xfrm>
            <a:off x="3276600" y="2924175"/>
            <a:ext cx="1146175" cy="1811338"/>
          </a:xfrm>
          <a:custGeom>
            <a:avLst/>
            <a:gdLst>
              <a:gd name="connsiteX0" fmla="*/ 0 w 1147519"/>
              <a:gd name="connsiteY0" fmla="*/ 0 h 1810281"/>
              <a:gd name="connsiteX1" fmla="*/ 1147519 w 1147519"/>
              <a:gd name="connsiteY1" fmla="*/ 0 h 1810281"/>
              <a:gd name="connsiteX2" fmla="*/ 1147519 w 1147519"/>
              <a:gd name="connsiteY2" fmla="*/ 1810281 h 1810281"/>
              <a:gd name="connsiteX3" fmla="*/ 0 w 1147519"/>
              <a:gd name="connsiteY3" fmla="*/ 1810281 h 1810281"/>
              <a:gd name="connsiteX4" fmla="*/ 0 w 1147519"/>
              <a:gd name="connsiteY4" fmla="*/ 0 h 181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519" h="1810281">
                <a:moveTo>
                  <a:pt x="0" y="0"/>
                </a:moveTo>
                <a:lnTo>
                  <a:pt x="1147519" y="0"/>
                </a:lnTo>
                <a:lnTo>
                  <a:pt x="1147519" y="1810281"/>
                </a:lnTo>
                <a:lnTo>
                  <a:pt x="0" y="181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1866" tIns="0" rIns="0" bIns="0" spcCol="1270"/>
          <a:lstStyle/>
          <a:p>
            <a:pPr defTabSz="355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l-PL" sz="800" dirty="0"/>
          </a:p>
        </p:txBody>
      </p:sp>
      <p:sp>
        <p:nvSpPr>
          <p:cNvPr id="16" name="Elipsa 15"/>
          <p:cNvSpPr/>
          <p:nvPr/>
        </p:nvSpPr>
        <p:spPr>
          <a:xfrm>
            <a:off x="5580063" y="1341438"/>
            <a:ext cx="576262" cy="5746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Elipsa 6"/>
          <p:cNvSpPr/>
          <p:nvPr/>
        </p:nvSpPr>
        <p:spPr>
          <a:xfrm>
            <a:off x="3059113" y="2924175"/>
            <a:ext cx="433387" cy="43338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Dowolny kształt 25"/>
          <p:cNvSpPr/>
          <p:nvPr/>
        </p:nvSpPr>
        <p:spPr>
          <a:xfrm>
            <a:off x="1606550" y="1616075"/>
            <a:ext cx="2293938" cy="695325"/>
          </a:xfrm>
          <a:custGeom>
            <a:avLst/>
            <a:gdLst>
              <a:gd name="connsiteX0" fmla="*/ 0 w 1334164"/>
              <a:gd name="connsiteY0" fmla="*/ 0 h 2428109"/>
              <a:gd name="connsiteX1" fmla="*/ 1334164 w 1334164"/>
              <a:gd name="connsiteY1" fmla="*/ 0 h 2428109"/>
              <a:gd name="connsiteX2" fmla="*/ 1334164 w 1334164"/>
              <a:gd name="connsiteY2" fmla="*/ 2428109 h 2428109"/>
              <a:gd name="connsiteX3" fmla="*/ 0 w 1334164"/>
              <a:gd name="connsiteY3" fmla="*/ 2428109 h 2428109"/>
              <a:gd name="connsiteX4" fmla="*/ 0 w 1334164"/>
              <a:gd name="connsiteY4" fmla="*/ 0 h 24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164" h="2428109">
                <a:moveTo>
                  <a:pt x="0" y="0"/>
                </a:moveTo>
                <a:lnTo>
                  <a:pt x="1334164" y="0"/>
                </a:lnTo>
                <a:lnTo>
                  <a:pt x="1334164" y="2428109"/>
                </a:lnTo>
                <a:lnTo>
                  <a:pt x="0" y="2428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5821" tIns="0" rIns="0" bIns="0" spcCol="1270"/>
          <a:lstStyle/>
          <a:p>
            <a:pPr defTabSz="355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l-PL" sz="800" dirty="0"/>
          </a:p>
        </p:txBody>
      </p:sp>
      <p:sp>
        <p:nvSpPr>
          <p:cNvPr id="31" name="Tytuł 1"/>
          <p:cNvSpPr txBox="1">
            <a:spLocks/>
          </p:cNvSpPr>
          <p:nvPr/>
        </p:nvSpPr>
        <p:spPr>
          <a:xfrm>
            <a:off x="1403350" y="5864225"/>
            <a:ext cx="6400800" cy="588963"/>
          </a:xfrm>
          <a:prstGeom prst="rect">
            <a:avLst/>
          </a:prstGeom>
        </p:spPr>
        <p:txBody>
          <a:bodyPr anchor="b"/>
          <a:lstStyle/>
          <a:p>
            <a:pPr indent="45720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6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16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l-PL" sz="16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16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l-P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l-PL" sz="2000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pl-PL" sz="2000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endParaRPr lang="pl-PL" sz="2000" dirty="0">
              <a:solidFill>
                <a:schemeClr val="tx2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3" name="Prostokąt 32"/>
          <p:cNvSpPr>
            <a:spLocks noChangeArrowheads="1"/>
          </p:cNvSpPr>
          <p:nvPr/>
        </p:nvSpPr>
        <p:spPr bwMode="auto">
          <a:xfrm>
            <a:off x="1763713" y="5013325"/>
            <a:ext cx="669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2000" b="1"/>
              <a:t>Koncepcja pracy szkoły będzie podlegać ciągłemu monitorowaniu i w miarę potrzeb ewaluowaniu.</a:t>
            </a:r>
          </a:p>
        </p:txBody>
      </p:sp>
      <p:sp>
        <p:nvSpPr>
          <p:cNvPr id="34" name="Prostokąt 33"/>
          <p:cNvSpPr>
            <a:spLocks noChangeArrowheads="1"/>
          </p:cNvSpPr>
          <p:nvPr/>
        </p:nvSpPr>
        <p:spPr bwMode="auto">
          <a:xfrm>
            <a:off x="2843213" y="3429000"/>
            <a:ext cx="6300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b="1"/>
              <a:t>Koncepcja pracy została opracowana wspólnie z:</a:t>
            </a:r>
          </a:p>
          <a:p>
            <a:r>
              <a:rPr lang="pl-PL" b="1"/>
              <a:t>Radą Pedagogiczną;  Radą Rodziców; Samorządem Uczniowskim;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4787900" y="1989138"/>
            <a:ext cx="41767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Arial" pitchFamily="34" charset="0"/>
                <a:ea typeface="+mj-ea"/>
                <a:cs typeface="Arial" pitchFamily="34" charset="0"/>
              </a:rPr>
              <a:t>Szkoła dysponuje Rocznym planem pracy, który stanowi uszczegółowienie Koncepcji pracy szkoły </a:t>
            </a:r>
            <a:endParaRPr lang="pl-PL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0" y="1616075"/>
            <a:ext cx="1044930" cy="4248471"/>
          </a:xfrm>
          <a:prstGeom prst="rect">
            <a:avLst/>
          </a:prstGeom>
        </p:spPr>
        <p:txBody>
          <a:bodyPr vert="wordArtVert"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EWALUACJA KONCEPCJI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olny kształt 25"/>
          <p:cNvSpPr/>
          <p:nvPr/>
        </p:nvSpPr>
        <p:spPr>
          <a:xfrm>
            <a:off x="1606550" y="1616075"/>
            <a:ext cx="2293938" cy="695325"/>
          </a:xfrm>
          <a:custGeom>
            <a:avLst/>
            <a:gdLst>
              <a:gd name="connsiteX0" fmla="*/ 0 w 1334164"/>
              <a:gd name="connsiteY0" fmla="*/ 0 h 2428109"/>
              <a:gd name="connsiteX1" fmla="*/ 1334164 w 1334164"/>
              <a:gd name="connsiteY1" fmla="*/ 0 h 2428109"/>
              <a:gd name="connsiteX2" fmla="*/ 1334164 w 1334164"/>
              <a:gd name="connsiteY2" fmla="*/ 2428109 h 2428109"/>
              <a:gd name="connsiteX3" fmla="*/ 0 w 1334164"/>
              <a:gd name="connsiteY3" fmla="*/ 2428109 h 2428109"/>
              <a:gd name="connsiteX4" fmla="*/ 0 w 1334164"/>
              <a:gd name="connsiteY4" fmla="*/ 0 h 24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164" h="2428109">
                <a:moveTo>
                  <a:pt x="0" y="0"/>
                </a:moveTo>
                <a:lnTo>
                  <a:pt x="1334164" y="0"/>
                </a:lnTo>
                <a:lnTo>
                  <a:pt x="1334164" y="2428109"/>
                </a:lnTo>
                <a:lnTo>
                  <a:pt x="0" y="2428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5821" tIns="0" rIns="0" bIns="0" spcCol="1270"/>
          <a:lstStyle/>
          <a:p>
            <a:pPr defTabSz="355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l-PL" sz="800" dirty="0"/>
          </a:p>
        </p:txBody>
      </p:sp>
      <p:sp>
        <p:nvSpPr>
          <p:cNvPr id="31" name="Tytuł 1"/>
          <p:cNvSpPr txBox="1">
            <a:spLocks/>
          </p:cNvSpPr>
          <p:nvPr/>
        </p:nvSpPr>
        <p:spPr>
          <a:xfrm>
            <a:off x="1403350" y="5864225"/>
            <a:ext cx="6400800" cy="588963"/>
          </a:xfrm>
          <a:prstGeom prst="rect">
            <a:avLst/>
          </a:prstGeom>
        </p:spPr>
        <p:txBody>
          <a:bodyPr anchor="b"/>
          <a:lstStyle/>
          <a:p>
            <a:pPr indent="45720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6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16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l-PL" sz="16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16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l-P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l-PL" sz="2000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pl-PL" sz="2000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endParaRPr lang="pl-PL" sz="2000" dirty="0">
              <a:solidFill>
                <a:schemeClr val="tx2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411413" y="692150"/>
            <a:ext cx="561657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b="1" dirty="0"/>
              <a:t>Zespół Szkół w Łączkach Kucharskich </a:t>
            </a:r>
          </a:p>
          <a:p>
            <a:pPr algn="ctr">
              <a:defRPr/>
            </a:pPr>
            <a:r>
              <a:rPr lang="pl-PL" b="1" dirty="0"/>
              <a:t>Rok szk. </a:t>
            </a:r>
            <a:r>
              <a:rPr lang="pl-PL" b="1"/>
              <a:t>2013/2014</a:t>
            </a:r>
            <a:endParaRPr lang="pl-PL" b="1" dirty="0"/>
          </a:p>
        </p:txBody>
      </p:sp>
      <p:pic>
        <p:nvPicPr>
          <p:cNvPr id="64514" name="Picture 2" descr="http://zslkucharskie.edupage.org/photos/skin/slide/thumbs/fit_top738x322trszk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751522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8"/>
          <p:cNvSpPr txBox="1"/>
          <p:nvPr/>
        </p:nvSpPr>
        <p:spPr>
          <a:xfrm>
            <a:off x="3347864" y="5604870"/>
            <a:ext cx="352839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b="1" dirty="0"/>
              <a:t>Dziękujemy za uwagę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47813" y="1268413"/>
            <a:ext cx="709771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4400" b="1">
                <a:cs typeface="Arial" charset="0"/>
              </a:rPr>
              <a:t>„Odpowiedzialność, pracowitość, zaradność i solidne wykształcenie podstawą sukcesu życiowego naszych absolwentów”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 rot="5400000">
            <a:off x="-1723664" y="3438120"/>
            <a:ext cx="4450816" cy="432048"/>
          </a:xfrm>
          <a:prstGeom prst="rect">
            <a:avLst/>
          </a:prstGeom>
        </p:spPr>
        <p:txBody>
          <a:bodyPr vert="vert27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</a:p>
          <a:p>
            <a:pPr fontAlgn="auto">
              <a:spcAft>
                <a:spcPts val="0"/>
              </a:spcAft>
              <a:defRPr/>
            </a:pPr>
            <a:endParaRPr lang="pl-PL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000250" cy="476250"/>
          </a:xfrm>
        </p:spPr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00188" y="1500188"/>
            <a:ext cx="6624637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pl-PL" sz="1400" dirty="0">
              <a:latin typeface="+mn-lt"/>
            </a:endParaRPr>
          </a:p>
          <a:p>
            <a:pPr>
              <a:defRPr/>
            </a:pPr>
            <a:endParaRPr lang="pl-PL" dirty="0">
              <a:latin typeface="+mn-lt"/>
            </a:endParaRPr>
          </a:p>
          <a:p>
            <a:pPr>
              <a:defRPr/>
            </a:pPr>
            <a:endParaRPr lang="pl-PL" dirty="0">
              <a:latin typeface="+mn-lt"/>
            </a:endParaRPr>
          </a:p>
          <a:p>
            <a:pPr>
              <a:defRPr/>
            </a:pP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 rot="5400000">
            <a:off x="-1795102" y="3080930"/>
            <a:ext cx="4593692" cy="432048"/>
          </a:xfrm>
          <a:prstGeom prst="rect">
            <a:avLst/>
          </a:prstGeom>
        </p:spPr>
        <p:txBody>
          <a:bodyPr vert="vert27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</a:p>
          <a:p>
            <a:pPr fontAlgn="auto">
              <a:spcAft>
                <a:spcPts val="0"/>
              </a:spcAft>
              <a:defRPr/>
            </a:pPr>
            <a:endParaRPr lang="pl-PL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000250" cy="476250"/>
          </a:xfrm>
        </p:spPr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571604" y="500042"/>
            <a:ext cx="7072362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l-PL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Zespół Szkół w Łączkach Kucharskich to szkoła: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500188" y="1857375"/>
            <a:ext cx="714375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514350" indent="-514350" algn="just">
              <a:buFontTx/>
              <a:buAutoNum type="arabicPeriod"/>
              <a:tabLst>
                <a:tab pos="457200" algn="l"/>
              </a:tabLst>
            </a:pPr>
            <a:r>
              <a:rPr lang="pl-PL" sz="2800">
                <a:ea typeface="Times New Roman" pitchFamily="18" charset="0"/>
                <a:cs typeface="Arial" charset="0"/>
              </a:rPr>
              <a:t>Wspierająca wszechstronny rozwój </a:t>
            </a:r>
          </a:p>
          <a:p>
            <a:pPr marL="514350" indent="-514350" algn="just">
              <a:tabLst>
                <a:tab pos="457200" algn="l"/>
              </a:tabLst>
            </a:pPr>
            <a:r>
              <a:rPr lang="pl-PL" sz="2800">
                <a:ea typeface="Times New Roman" pitchFamily="18" charset="0"/>
                <a:cs typeface="Arial" charset="0"/>
              </a:rPr>
              <a:t>      ucznia;</a:t>
            </a:r>
          </a:p>
          <a:p>
            <a:pPr marL="514350" indent="-514350" algn="just">
              <a:tabLst>
                <a:tab pos="457200" algn="l"/>
              </a:tabLst>
            </a:pPr>
            <a:endParaRPr lang="pl-PL" sz="2000">
              <a:cs typeface="Arial" charset="0"/>
            </a:endParaRPr>
          </a:p>
          <a:p>
            <a:pPr marL="514350" indent="-514350" algn="just" eaLnBrk="0" hangingPunct="0">
              <a:tabLst>
                <a:tab pos="457200" algn="l"/>
              </a:tabLst>
            </a:pPr>
            <a:r>
              <a:rPr lang="pl-PL" sz="2800">
                <a:cs typeface="Times New Roman" pitchFamily="18" charset="0"/>
              </a:rPr>
              <a:t>2. Ucząca kultury i życzliwości dla ludzi;</a:t>
            </a:r>
          </a:p>
          <a:p>
            <a:pPr marL="514350" indent="-514350" algn="just" eaLnBrk="0" hangingPunct="0">
              <a:tabLst>
                <a:tab pos="457200" algn="l"/>
              </a:tabLst>
            </a:pPr>
            <a:endParaRPr lang="pl-PL" sz="2000">
              <a:cs typeface="Arial" charset="0"/>
            </a:endParaRPr>
          </a:p>
          <a:p>
            <a:pPr marL="514350" indent="-514350" algn="just" eaLnBrk="0" hangingPunct="0">
              <a:tabLst>
                <a:tab pos="457200" algn="l"/>
              </a:tabLst>
            </a:pPr>
            <a:r>
              <a:rPr lang="pl-PL" sz="2800">
                <a:cs typeface="Times New Roman" pitchFamily="18" charset="0"/>
              </a:rPr>
              <a:t>3. Ucząca odpowiedzialności, pracowitości i </a:t>
            </a:r>
          </a:p>
          <a:p>
            <a:pPr marL="514350" indent="-514350" algn="just" eaLnBrk="0" hangingPunct="0">
              <a:tabLst>
                <a:tab pos="457200" algn="l"/>
              </a:tabLst>
            </a:pPr>
            <a:r>
              <a:rPr lang="pl-PL" sz="2800">
                <a:cs typeface="Times New Roman" pitchFamily="18" charset="0"/>
              </a:rPr>
              <a:t>    zaradności;</a:t>
            </a:r>
          </a:p>
          <a:p>
            <a:pPr marL="514350" indent="-514350" algn="just" eaLnBrk="0" hangingPunct="0">
              <a:tabLst>
                <a:tab pos="457200" algn="l"/>
              </a:tabLst>
            </a:pPr>
            <a:endParaRPr lang="pl-PL" sz="2000">
              <a:cs typeface="Arial" charset="0"/>
            </a:endParaRPr>
          </a:p>
          <a:p>
            <a:pPr marL="514350" indent="-514350" algn="just" eaLnBrk="0" hangingPunct="0">
              <a:tabLst>
                <a:tab pos="457200" algn="l"/>
              </a:tabLst>
            </a:pPr>
            <a:r>
              <a:rPr lang="pl-PL" sz="2800">
                <a:cs typeface="Times New Roman" pitchFamily="18" charset="0"/>
              </a:rPr>
              <a:t>4. Stawiająca na solidne wykształcenie jako </a:t>
            </a:r>
          </a:p>
          <a:p>
            <a:pPr marL="514350" indent="-514350" algn="just" eaLnBrk="0" hangingPunct="0">
              <a:tabLst>
                <a:tab pos="457200" algn="l"/>
              </a:tabLst>
            </a:pPr>
            <a:r>
              <a:rPr lang="pl-PL" sz="2800">
                <a:cs typeface="Times New Roman" pitchFamily="18" charset="0"/>
              </a:rPr>
              <a:t>    podstawę sukcesu życiowego </a:t>
            </a:r>
          </a:p>
          <a:p>
            <a:pPr marL="514350" indent="-514350" algn="just" eaLnBrk="0" hangingPunct="0">
              <a:tabLst>
                <a:tab pos="457200" algn="l"/>
              </a:tabLst>
            </a:pPr>
            <a:r>
              <a:rPr lang="pl-PL" sz="2800">
                <a:cs typeface="Times New Roman" pitchFamily="18" charset="0"/>
              </a:rPr>
              <a:t>    absolwentów;</a:t>
            </a:r>
            <a:endParaRPr lang="pl-PL" sz="360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00188" y="1500188"/>
            <a:ext cx="6624637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pl-PL" sz="1400" dirty="0">
              <a:latin typeface="+mn-lt"/>
            </a:endParaRPr>
          </a:p>
          <a:p>
            <a:pPr>
              <a:defRPr/>
            </a:pPr>
            <a:endParaRPr lang="pl-PL" dirty="0">
              <a:latin typeface="+mn-lt"/>
            </a:endParaRPr>
          </a:p>
          <a:p>
            <a:pPr>
              <a:defRPr/>
            </a:pPr>
            <a:endParaRPr lang="pl-PL" dirty="0">
              <a:latin typeface="+mn-lt"/>
            </a:endParaRPr>
          </a:p>
          <a:p>
            <a:pPr>
              <a:defRPr/>
            </a:pP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 rot="5400000">
            <a:off x="-1795102" y="3080930"/>
            <a:ext cx="4593692" cy="432048"/>
          </a:xfrm>
          <a:prstGeom prst="rect">
            <a:avLst/>
          </a:prstGeom>
        </p:spPr>
        <p:txBody>
          <a:bodyPr vert="vert27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</a:p>
          <a:p>
            <a:pPr fontAlgn="auto">
              <a:spcAft>
                <a:spcPts val="0"/>
              </a:spcAft>
              <a:defRPr/>
            </a:pPr>
            <a:endParaRPr lang="pl-PL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000250" cy="476250"/>
          </a:xfrm>
        </p:spPr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214438" y="785813"/>
            <a:ext cx="75723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pl-PL" sz="2800">
                <a:ea typeface="Times New Roman" pitchFamily="18" charset="0"/>
                <a:cs typeface="Arial" charset="0"/>
              </a:rPr>
              <a:t>5. Upowszechniająca zdrowy styl życia </a:t>
            </a:r>
          </a:p>
          <a:p>
            <a:pPr algn="just">
              <a:tabLst>
                <a:tab pos="457200" algn="l"/>
              </a:tabLst>
            </a:pPr>
            <a:r>
              <a:rPr lang="pl-PL" sz="2800">
                <a:ea typeface="Times New Roman" pitchFamily="18" charset="0"/>
                <a:cs typeface="Arial" charset="0"/>
              </a:rPr>
              <a:t>    poprzez kształtowanie postaw  </a:t>
            </a:r>
          </a:p>
          <a:p>
            <a:pPr algn="just">
              <a:tabLst>
                <a:tab pos="457200" algn="l"/>
              </a:tabLst>
            </a:pPr>
            <a:r>
              <a:rPr lang="pl-PL" sz="2800">
                <a:ea typeface="Times New Roman" pitchFamily="18" charset="0"/>
                <a:cs typeface="Arial" charset="0"/>
              </a:rPr>
              <a:t>    prozdrowotnych i proekologicznych;</a:t>
            </a:r>
          </a:p>
          <a:p>
            <a:pPr algn="just">
              <a:tabLst>
                <a:tab pos="457200" algn="l"/>
              </a:tabLst>
            </a:pPr>
            <a:endParaRPr lang="pl-PL" sz="2000"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pl-PL" sz="2800">
                <a:ea typeface="Times New Roman" pitchFamily="18" charset="0"/>
                <a:cs typeface="Arial" charset="0"/>
              </a:rPr>
              <a:t>6. To miejsce wspomagania działalności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pl-PL" sz="2800">
                <a:ea typeface="Times New Roman" pitchFamily="18" charset="0"/>
                <a:cs typeface="Arial" charset="0"/>
              </a:rPr>
              <a:t>     wychowawczej rodziców i opiekunów;</a:t>
            </a:r>
          </a:p>
          <a:p>
            <a:pPr algn="just" eaLnBrk="0" hangingPunct="0">
              <a:tabLst>
                <a:tab pos="457200" algn="l"/>
              </a:tabLst>
            </a:pPr>
            <a:endParaRPr lang="pl-PL" sz="2000"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pl-PL" sz="2800">
                <a:ea typeface="Times New Roman" pitchFamily="18" charset="0"/>
                <a:cs typeface="Arial" charset="0"/>
              </a:rPr>
              <a:t>7. To miejsce, w którym każdy uczeń ma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pl-PL" sz="2800">
                <a:ea typeface="Times New Roman" pitchFamily="18" charset="0"/>
                <a:cs typeface="Arial" charset="0"/>
              </a:rPr>
              <a:t>    szansę stać się wartościowym człowiekiem, 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pl-PL" sz="2800">
                <a:ea typeface="Times New Roman" pitchFamily="18" charset="0"/>
                <a:cs typeface="Arial" charset="0"/>
              </a:rPr>
              <a:t>    wychowanym w duchu patriotyzmu,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pl-PL" sz="2800">
                <a:ea typeface="Times New Roman" pitchFamily="18" charset="0"/>
                <a:cs typeface="Arial" charset="0"/>
              </a:rPr>
              <a:t>    poszanowania historii narodu i tradycji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pl-PL" sz="2800">
                <a:ea typeface="Times New Roman" pitchFamily="18" charset="0"/>
                <a:cs typeface="Arial" charset="0"/>
              </a:rPr>
              <a:t>    regionu.</a:t>
            </a:r>
            <a:endParaRPr lang="pl-PL" sz="36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375" y="636588"/>
            <a:ext cx="7497763" cy="56165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pl-PL" sz="2900" b="1" smtClean="0"/>
              <a:t>	</a:t>
            </a:r>
          </a:p>
          <a:p>
            <a:pPr algn="ctr" eaLnBrk="1" hangingPunct="1">
              <a:buFont typeface="Wingdings 2" pitchFamily="18" charset="2"/>
              <a:buNone/>
            </a:pPr>
            <a:endParaRPr lang="pl-PL" sz="2900" b="1" smtClean="0"/>
          </a:p>
          <a:p>
            <a:pPr algn="ctr" eaLnBrk="1" hangingPunct="1">
              <a:buFont typeface="Wingdings 2" pitchFamily="18" charset="2"/>
              <a:buNone/>
            </a:pPr>
            <a:endParaRPr lang="pl-PL" sz="3600" b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pl-PL" sz="4800" b="1" smtClean="0">
                <a:latin typeface="Arial" charset="0"/>
                <a:cs typeface="Arial" charset="0"/>
              </a:rPr>
              <a:t>„Mądry, zdrowy uczeń – nasz wspólny cel”</a:t>
            </a:r>
            <a:endParaRPr lang="pl-PL" sz="4800" smtClean="0">
              <a:latin typeface="Arial" charset="0"/>
              <a:cs typeface="Arial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 rot="5400000">
            <a:off x="-1442472" y="3228366"/>
            <a:ext cx="3888432" cy="432048"/>
          </a:xfrm>
          <a:prstGeom prst="rect">
            <a:avLst/>
          </a:prstGeom>
        </p:spPr>
        <p:txBody>
          <a:bodyPr vert="vert27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endParaRPr lang="pl-PL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pl-PL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1928813" cy="476250"/>
          </a:xfrm>
        </p:spPr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00188" y="1500188"/>
            <a:ext cx="6624637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pl-PL" sz="1400" dirty="0">
              <a:latin typeface="+mn-lt"/>
            </a:endParaRPr>
          </a:p>
          <a:p>
            <a:pPr>
              <a:defRPr/>
            </a:pPr>
            <a:endParaRPr lang="pl-PL" dirty="0">
              <a:latin typeface="+mn-lt"/>
            </a:endParaRPr>
          </a:p>
          <a:p>
            <a:pPr>
              <a:defRPr/>
            </a:pPr>
            <a:endParaRPr lang="pl-PL" dirty="0">
              <a:latin typeface="+mn-lt"/>
            </a:endParaRPr>
          </a:p>
          <a:p>
            <a:pPr>
              <a:defRPr/>
            </a:pP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 rot="5400000">
            <a:off x="-1795102" y="3080930"/>
            <a:ext cx="4593692" cy="432048"/>
          </a:xfrm>
          <a:prstGeom prst="rect">
            <a:avLst/>
          </a:prstGeom>
        </p:spPr>
        <p:txBody>
          <a:bodyPr vert="vert27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WIZJA</a:t>
            </a:r>
          </a:p>
          <a:p>
            <a:pPr fontAlgn="auto">
              <a:spcAft>
                <a:spcPts val="0"/>
              </a:spcAft>
              <a:defRPr/>
            </a:pPr>
            <a:endParaRPr lang="pl-PL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000250" cy="357188"/>
          </a:xfrm>
        </p:spPr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43042" y="357166"/>
            <a:ext cx="707236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l-PL" sz="36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Priorytety Zespołu Szkół w Łączkach Kucharskich</a:t>
            </a: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571625" y="1857375"/>
            <a:ext cx="714375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pl-PL" sz="2400" dirty="0">
                <a:latin typeface="Arial" pitchFamily="34" charset="0"/>
              </a:rPr>
              <a:t>Zdrowie i bezpieczeństwo każdego członka </a:t>
            </a:r>
          </a:p>
          <a:p>
            <a:pPr marL="457200" indent="-457200">
              <a:defRPr/>
            </a:pPr>
            <a:r>
              <a:rPr lang="pl-PL" sz="2400" dirty="0">
                <a:latin typeface="Arial" pitchFamily="34" charset="0"/>
              </a:rPr>
              <a:t>     społeczności szkolnej;</a:t>
            </a:r>
          </a:p>
          <a:p>
            <a:pPr>
              <a:defRPr/>
            </a:pPr>
            <a:endParaRPr lang="pl-PL" sz="2400" dirty="0">
              <a:latin typeface="Arial" pitchFamily="34" charset="0"/>
            </a:endParaRPr>
          </a:p>
          <a:p>
            <a:pPr>
              <a:defRPr/>
            </a:pPr>
            <a:r>
              <a:rPr lang="pl-PL" sz="2400" dirty="0">
                <a:latin typeface="Arial" pitchFamily="34" charset="0"/>
              </a:rPr>
              <a:t>2. Wysoki poziom nauczania i ciągłe doskonalenie  </a:t>
            </a:r>
          </a:p>
          <a:p>
            <a:pPr>
              <a:defRPr/>
            </a:pPr>
            <a:r>
              <a:rPr lang="pl-PL" sz="2400" dirty="0">
                <a:latin typeface="Arial" pitchFamily="34" charset="0"/>
              </a:rPr>
              <a:t>    się;</a:t>
            </a:r>
          </a:p>
          <a:p>
            <a:pPr>
              <a:defRPr/>
            </a:pPr>
            <a:endParaRPr lang="pl-PL" sz="2400" dirty="0">
              <a:latin typeface="Arial" pitchFamily="34" charset="0"/>
            </a:endParaRPr>
          </a:p>
          <a:p>
            <a:pPr>
              <a:defRPr/>
            </a:pPr>
            <a:r>
              <a:rPr lang="pl-PL" sz="2400" dirty="0">
                <a:latin typeface="Arial" pitchFamily="34" charset="0"/>
              </a:rPr>
              <a:t>3. Rozwój, rozbudzanie ciekawości świata i </a:t>
            </a:r>
          </a:p>
          <a:p>
            <a:pPr>
              <a:defRPr/>
            </a:pPr>
            <a:r>
              <a:rPr lang="pl-PL" sz="2400" dirty="0">
                <a:latin typeface="Arial" pitchFamily="34" charset="0"/>
              </a:rPr>
              <a:t>    zainteresowań każdego dziecka;</a:t>
            </a:r>
          </a:p>
          <a:p>
            <a:pPr>
              <a:defRPr/>
            </a:pPr>
            <a:endParaRPr lang="pl-PL" sz="2400" dirty="0">
              <a:latin typeface="Arial" pitchFamily="34" charset="0"/>
            </a:endParaRPr>
          </a:p>
          <a:p>
            <a:pPr>
              <a:defRPr/>
            </a:pPr>
            <a:r>
              <a:rPr lang="pl-PL" sz="2400" dirty="0">
                <a:latin typeface="Arial" pitchFamily="34" charset="0"/>
              </a:rPr>
              <a:t>4. Wspieranie rodziców w procesie wychowania  </a:t>
            </a:r>
          </a:p>
          <a:p>
            <a:pPr>
              <a:defRPr/>
            </a:pPr>
            <a:r>
              <a:rPr lang="pl-PL" sz="2400" dirty="0">
                <a:latin typeface="Arial" pitchFamily="34" charset="0"/>
              </a:rPr>
              <a:t>    oraz sprawowania opieki;</a:t>
            </a:r>
          </a:p>
          <a:p>
            <a:pPr>
              <a:defRPr/>
            </a:pPr>
            <a:endParaRPr lang="pl-PL" sz="280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00188" y="1500188"/>
            <a:ext cx="6624637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pl-PL" sz="1400" dirty="0">
              <a:latin typeface="+mn-lt"/>
            </a:endParaRPr>
          </a:p>
          <a:p>
            <a:pPr>
              <a:defRPr/>
            </a:pPr>
            <a:endParaRPr lang="pl-PL" dirty="0">
              <a:latin typeface="+mn-lt"/>
            </a:endParaRPr>
          </a:p>
          <a:p>
            <a:pPr>
              <a:defRPr/>
            </a:pPr>
            <a:endParaRPr lang="pl-PL" dirty="0">
              <a:latin typeface="+mn-lt"/>
            </a:endParaRPr>
          </a:p>
          <a:p>
            <a:pPr>
              <a:defRPr/>
            </a:pP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 rot="5400000">
            <a:off x="-1795102" y="3080930"/>
            <a:ext cx="4593692" cy="432048"/>
          </a:xfrm>
          <a:prstGeom prst="rect">
            <a:avLst/>
          </a:prstGeom>
        </p:spPr>
        <p:txBody>
          <a:bodyPr vert="vert27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WIZJA</a:t>
            </a:r>
          </a:p>
          <a:p>
            <a:pPr fontAlgn="auto">
              <a:spcAft>
                <a:spcPts val="0"/>
              </a:spcAft>
              <a:defRPr/>
            </a:pPr>
            <a:endParaRPr lang="pl-PL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000250" cy="357188"/>
          </a:xfrm>
        </p:spPr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1428750" y="357188"/>
            <a:ext cx="7429500" cy="772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l-PL" sz="2400"/>
              <a:t>5. Kształtowanie postaw patriotycznych i </a:t>
            </a:r>
          </a:p>
          <a:p>
            <a:r>
              <a:rPr lang="pl-PL" sz="2400"/>
              <a:t>    obywatelskich;</a:t>
            </a:r>
          </a:p>
          <a:p>
            <a:endParaRPr lang="pl-PL"/>
          </a:p>
          <a:p>
            <a:r>
              <a:rPr lang="pl-PL" sz="2400"/>
              <a:t>6. Przygotowanie uczniów do świadomego wyboru </a:t>
            </a:r>
          </a:p>
          <a:p>
            <a:r>
              <a:rPr lang="pl-PL" sz="2400"/>
              <a:t>    szkoły, z uwzględnieniem potrzeb rynku pracy;</a:t>
            </a:r>
          </a:p>
          <a:p>
            <a:endParaRPr lang="pl-PL"/>
          </a:p>
          <a:p>
            <a:r>
              <a:rPr lang="pl-PL" sz="2400"/>
              <a:t>7. Przyjazna atmosfera i otwartość na zmiany; </a:t>
            </a:r>
          </a:p>
          <a:p>
            <a:endParaRPr lang="pl-PL"/>
          </a:p>
          <a:p>
            <a:r>
              <a:rPr lang="pl-PL" sz="2400"/>
              <a:t>8. Współpraca z rodzicami;  </a:t>
            </a:r>
          </a:p>
          <a:p>
            <a:endParaRPr lang="pl-PL"/>
          </a:p>
          <a:p>
            <a:r>
              <a:rPr lang="pl-PL" sz="2400"/>
              <a:t>9. Systematyczna poprawa bazy lokalowej i </a:t>
            </a:r>
          </a:p>
          <a:p>
            <a:r>
              <a:rPr lang="pl-PL" sz="2400"/>
              <a:t>    wyposażenia szkoły;</a:t>
            </a:r>
          </a:p>
          <a:p>
            <a:endParaRPr lang="pl-PL"/>
          </a:p>
          <a:p>
            <a:r>
              <a:rPr lang="pl-PL" sz="2400"/>
              <a:t>10. Promowanie szkoły w środowisku – sukcesy i </a:t>
            </a:r>
          </a:p>
          <a:p>
            <a:r>
              <a:rPr lang="pl-PL" sz="2400"/>
              <a:t>      osiągnięcia uczniów;</a:t>
            </a:r>
          </a:p>
          <a:p>
            <a:endParaRPr lang="pl-PL"/>
          </a:p>
          <a:p>
            <a:r>
              <a:rPr lang="pl-PL" sz="2400"/>
              <a:t>11. Współpraca z instytucjami i organizacjami </a:t>
            </a:r>
          </a:p>
          <a:p>
            <a:r>
              <a:rPr lang="pl-PL" sz="2400"/>
              <a:t>      działającymi na rzecz dzieci   i młodzieży.</a:t>
            </a:r>
          </a:p>
          <a:p>
            <a:endParaRPr lang="pl-PL" sz="2400"/>
          </a:p>
          <a:p>
            <a:endParaRPr lang="pl-PL" sz="2400"/>
          </a:p>
          <a:p>
            <a:endParaRPr lang="pl-PL" sz="2400"/>
          </a:p>
          <a:p>
            <a:endParaRPr lang="pl-PL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6013" y="115888"/>
            <a:ext cx="7497762" cy="7651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pl-PL" sz="2900" b="1" smtClean="0"/>
              <a:t>	</a:t>
            </a:r>
            <a:r>
              <a:rPr lang="pl-PL" sz="4800" b="1" smtClean="0">
                <a:latin typeface="Arial" charset="0"/>
                <a:cs typeface="Arial" charset="0"/>
              </a:rPr>
              <a:t>MODEL ABSOLWENTA</a:t>
            </a:r>
          </a:p>
          <a:p>
            <a:pPr algn="ctr" eaLnBrk="1" hangingPunct="1">
              <a:buFont typeface="Wingdings 2" pitchFamily="18" charset="2"/>
              <a:buNone/>
            </a:pPr>
            <a:endParaRPr lang="pl-PL" sz="4800" smtClean="0">
              <a:latin typeface="Arial" charset="0"/>
              <a:cs typeface="Arial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 rot="5400000">
            <a:off x="-1442244" y="3228182"/>
            <a:ext cx="3887787" cy="431800"/>
          </a:xfrm>
          <a:prstGeom prst="rect">
            <a:avLst/>
          </a:prstGeom>
        </p:spPr>
        <p:txBody>
          <a:bodyPr vert="vert270" anchor="ctr"/>
          <a:lstStyle/>
          <a:p>
            <a:pPr fontAlgn="auto">
              <a:spcAft>
                <a:spcPts val="0"/>
              </a:spcAft>
              <a:defRPr/>
            </a:pPr>
            <a:endParaRPr lang="pl-PL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1928813" cy="476250"/>
          </a:xfrm>
        </p:spPr>
        <p:txBody>
          <a:bodyPr/>
          <a:lstStyle/>
          <a:p>
            <a:pPr>
              <a:defRPr/>
            </a:pPr>
            <a:r>
              <a:rPr lang="pl-PL" dirty="0"/>
              <a:t>Kierunki rozwoju placówki</a:t>
            </a:r>
          </a:p>
        </p:txBody>
      </p:sp>
      <p:pic>
        <p:nvPicPr>
          <p:cNvPr id="68610" name="Picture 2" descr="http://zslkucharskie.edupage.org/photos/album/209/hdim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81063"/>
            <a:ext cx="461327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285750" y="4581525"/>
            <a:ext cx="34226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800" b="1"/>
              <a:t>Absolwenci szkoły podstawowej </a:t>
            </a:r>
          </a:p>
          <a:p>
            <a:pPr algn="ctr" eaLnBrk="1" hangingPunct="1"/>
            <a:r>
              <a:rPr lang="pl-PL" sz="2800" b="1"/>
              <a:t>– rok szk. 2013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5219700" y="1227138"/>
            <a:ext cx="34226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800" b="1"/>
              <a:t>Absolwenci gimnazjum</a:t>
            </a:r>
          </a:p>
          <a:p>
            <a:pPr algn="ctr" eaLnBrk="1" hangingPunct="1"/>
            <a:r>
              <a:rPr lang="pl-PL" sz="2800" b="1"/>
              <a:t>– rok szk. 2012</a:t>
            </a:r>
          </a:p>
        </p:txBody>
      </p:sp>
      <p:pic>
        <p:nvPicPr>
          <p:cNvPr id="68614" name="Picture 6" descr="https://zslkucharskie.edupage.org/files/pozegnanie_absolwentow_2012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859088"/>
            <a:ext cx="4678363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Niestandardowy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F0000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2150</TotalTime>
  <Words>806</Words>
  <Application>Microsoft Office PowerPoint</Application>
  <PresentationFormat>Pokaz na ekranie (4:3)</PresentationFormat>
  <Paragraphs>253</Paragraphs>
  <Slides>24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Arial</vt:lpstr>
      <vt:lpstr>Gill Sans MT</vt:lpstr>
      <vt:lpstr>Wingdings 2</vt:lpstr>
      <vt:lpstr>Verdana</vt:lpstr>
      <vt:lpstr>Calibri</vt:lpstr>
      <vt:lpstr>Times New Roman</vt:lpstr>
      <vt:lpstr>Przesilenie</vt:lpstr>
      <vt:lpstr>                                                                                                                                                                    </vt:lpstr>
      <vt:lpstr>NA KONCEPCJĘ PRACY SZKOŁY  SKŁADAJĄ SIĘ: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Koncepcja pracy dyrektora Zespołu Szkół nr 1 w Strykowie</dc:title>
  <dc:creator>pc</dc:creator>
  <cp:lastModifiedBy>kowal</cp:lastModifiedBy>
  <cp:revision>255</cp:revision>
  <dcterms:created xsi:type="dcterms:W3CDTF">2011-10-10T08:21:45Z</dcterms:created>
  <dcterms:modified xsi:type="dcterms:W3CDTF">2014-01-22T21:16:25Z</dcterms:modified>
</cp:coreProperties>
</file>