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9" r:id="rId40"/>
    <p:sldId id="297" r:id="rId41"/>
    <p:sldId id="298" r:id="rId42"/>
    <p:sldId id="300" r:id="rId4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A92CCE5-8725-4B11-A625-490DFB320F41}" type="datetimeFigureOut">
              <a:rPr lang="pl-PL" smtClean="0"/>
              <a:t>2013-11-20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DDF956-36E5-4783-B51F-8D82C90370C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dirty="0" smtClean="0"/>
              <a:t>Awans zawodowy nauczyciela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467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1"/>
          <p:cNvSpPr>
            <a:spLocks noGrp="1"/>
          </p:cNvSpPr>
          <p:nvPr>
            <p:ph idx="1"/>
          </p:nvPr>
        </p:nvSpPr>
        <p:spPr>
          <a:xfrm>
            <a:off x="683568" y="908720"/>
            <a:ext cx="7632848" cy="5400600"/>
          </a:xfrm>
        </p:spPr>
        <p:txBody>
          <a:bodyPr>
            <a:normAutofit/>
          </a:bodyPr>
          <a:lstStyle/>
          <a:p>
            <a:r>
              <a:rPr lang="pl-PL" dirty="0" smtClean="0"/>
              <a:t>Udzielanie wskazówek zapewniających prawidłowość dokumentowania bieżącej pracy, gromadzenia dowodów realizacji przyjętych zadań i osiągnięć nauczyciela stażysty</a:t>
            </a:r>
          </a:p>
          <a:p>
            <a:pPr marL="68580" indent="0">
              <a:buNone/>
            </a:pPr>
            <a:endParaRPr lang="pl-PL" dirty="0" smtClean="0"/>
          </a:p>
          <a:p>
            <a:r>
              <a:rPr lang="pl-PL" dirty="0" smtClean="0"/>
              <a:t>Wdrażanie stażysty do aktywnego uczestnictwa w życiu szkoły, inspirowanie i organizowanie współpracy z pozostałymi nauczycielami w ramach WDN, zespołów zadaniowych, programowych i wychowawczych.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067944" y="116632"/>
            <a:ext cx="4504464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Opiekun stażu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0461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zawartości 1"/>
          <p:cNvSpPr>
            <a:spLocks noGrp="1"/>
          </p:cNvSpPr>
          <p:nvPr>
            <p:ph idx="1"/>
          </p:nvPr>
        </p:nvSpPr>
        <p:spPr>
          <a:xfrm>
            <a:off x="755576" y="1340768"/>
            <a:ext cx="7560840" cy="4491861"/>
          </a:xfrm>
        </p:spPr>
        <p:txBody>
          <a:bodyPr>
            <a:normAutofit/>
          </a:bodyPr>
          <a:lstStyle/>
          <a:p>
            <a:r>
              <a:rPr lang="pl-PL" dirty="0" smtClean="0"/>
              <a:t>Dzielenie się swoją wiedzą i doświadczeniem poprzez: </a:t>
            </a:r>
          </a:p>
          <a:p>
            <a:pPr>
              <a:buFontTx/>
              <a:buChar char="-"/>
            </a:pPr>
            <a:r>
              <a:rPr lang="pl-PL" dirty="0" smtClean="0"/>
              <a:t>prezentację swojego warsztatu pracy,</a:t>
            </a:r>
          </a:p>
          <a:p>
            <a:pPr>
              <a:buFontTx/>
              <a:buChar char="-"/>
            </a:pPr>
            <a:r>
              <a:rPr lang="pl-PL" dirty="0" smtClean="0"/>
              <a:t>prowadzenie lekcji pokazowych i zajęć otwartych,</a:t>
            </a:r>
          </a:p>
          <a:p>
            <a:pPr>
              <a:buFontTx/>
              <a:buChar char="-"/>
            </a:pPr>
            <a:endParaRPr lang="pl-PL" dirty="0" smtClean="0"/>
          </a:p>
          <a:p>
            <a:r>
              <a:rPr lang="pl-PL" dirty="0" smtClean="0"/>
              <a:t>Opracowanie projektu oceny dorobku zawodowego.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139952" y="116632"/>
            <a:ext cx="4504464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Opiekun stażu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00257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6592696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dirty="0" smtClean="0"/>
              <a:t>Plan Rozwoju Zawodowego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7920880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/>
              <a:t>R.(Rozporządzenie z 1 </a:t>
            </a:r>
            <a:r>
              <a:rPr lang="pl-PL" dirty="0" smtClean="0"/>
              <a:t>marca 2013)</a:t>
            </a:r>
          </a:p>
          <a:p>
            <a:endParaRPr lang="pl-PL" dirty="0"/>
          </a:p>
          <a:p>
            <a:r>
              <a:rPr lang="pl-PL" dirty="0" smtClean="0"/>
              <a:t>Nauczyciel </a:t>
            </a:r>
            <a:r>
              <a:rPr lang="pl-PL" dirty="0"/>
              <a:t>stażysta przedkłada </a:t>
            </a:r>
            <a:r>
              <a:rPr lang="pl-PL" dirty="0" smtClean="0"/>
              <a:t>dyrektorowi szkoły </a:t>
            </a:r>
            <a:r>
              <a:rPr lang="pl-PL" dirty="0"/>
              <a:t>projekt planu rozwoju zawodowego w terminie 20 dni od dnia rozpoczęcia zajęć. – czyli </a:t>
            </a:r>
            <a:r>
              <a:rPr lang="pl-PL" dirty="0" smtClean="0"/>
              <a:t>do 20 </a:t>
            </a:r>
            <a:r>
              <a:rPr lang="pl-PL" dirty="0"/>
              <a:t>września</a:t>
            </a:r>
          </a:p>
          <a:p>
            <a:r>
              <a:rPr lang="pl-PL" dirty="0" smtClean="0"/>
              <a:t>Nauczyciel </a:t>
            </a:r>
            <a:r>
              <a:rPr lang="pl-PL" dirty="0"/>
              <a:t>kontraktowy i nauczyciel mianowany projekt planu rozwoju zawodowego </a:t>
            </a:r>
            <a:r>
              <a:rPr lang="pl-PL" dirty="0" smtClean="0"/>
              <a:t>załączają do </a:t>
            </a:r>
            <a:r>
              <a:rPr lang="pl-PL" dirty="0"/>
              <a:t>wniosku o rozpoczęcie stażu skierowanego do dyrektora szkoły – czyli do 14 września.</a:t>
            </a:r>
          </a:p>
        </p:txBody>
      </p:sp>
    </p:spTree>
    <p:extLst>
      <p:ext uri="{BB962C8B-B14F-4D97-AF65-F5344CB8AC3E}">
        <p14:creationId xmlns:p14="http://schemas.microsoft.com/office/powerpoint/2010/main" val="2422308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7920880" cy="5184576"/>
          </a:xfrm>
        </p:spPr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dirty="0"/>
              <a:t>Dyrektor szkoły zatwierdza projekt planu rozwoju zawodowego nauczyciela w terminie 30 </a:t>
            </a:r>
            <a:r>
              <a:rPr lang="pl-PL" dirty="0" smtClean="0"/>
              <a:t>dni od </a:t>
            </a:r>
            <a:r>
              <a:rPr lang="pl-PL" dirty="0"/>
              <a:t>dnia rozpoczęcia zajęć lub zwraca go </a:t>
            </a:r>
            <a:r>
              <a:rPr lang="pl-PL" dirty="0" smtClean="0"/>
              <a:t> nauczycielowi </a:t>
            </a:r>
            <a:r>
              <a:rPr lang="pl-PL" dirty="0"/>
              <a:t>do poprawy ze wskazaniem, w </a:t>
            </a:r>
            <a:r>
              <a:rPr lang="pl-PL" dirty="0" smtClean="0"/>
              <a:t>formie pisemnej</a:t>
            </a:r>
            <a:r>
              <a:rPr lang="pl-PL" dirty="0"/>
              <a:t>, zakresu niezbędnych zmian. – czyli do 30 września</a:t>
            </a:r>
            <a:r>
              <a:rPr lang="pl-PL" dirty="0" smtClean="0"/>
              <a:t>.</a:t>
            </a:r>
          </a:p>
          <a:p>
            <a:pPr marL="68580" indent="0">
              <a:buNone/>
            </a:pPr>
            <a:endParaRPr lang="pl-PL" dirty="0"/>
          </a:p>
          <a:p>
            <a:r>
              <a:rPr lang="pl-PL" dirty="0" smtClean="0"/>
              <a:t>Nauczyciel </a:t>
            </a:r>
            <a:r>
              <a:rPr lang="pl-PL" dirty="0"/>
              <a:t>obowiązany jest niezwłocznie poprawić projekt planu rozwoju zawodowego </a:t>
            </a:r>
            <a:r>
              <a:rPr lang="pl-PL" dirty="0" smtClean="0"/>
              <a:t>zgodnie z </a:t>
            </a:r>
            <a:r>
              <a:rPr lang="pl-PL" dirty="0"/>
              <a:t>zaleceniami dyrektora szkoły i ponownie przedłożyć projekt dyrektorowi szkoły. – </a:t>
            </a:r>
            <a:r>
              <a:rPr lang="pl-PL" dirty="0" smtClean="0"/>
              <a:t>brak ustawowego </a:t>
            </a:r>
            <a:r>
              <a:rPr lang="pl-PL" dirty="0"/>
              <a:t>terminu (niezwłocznie).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195736" y="16559"/>
            <a:ext cx="6592696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dirty="0" smtClean="0"/>
              <a:t>Plan Rozwoju Zawodowego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247175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608512"/>
          </a:xfrm>
        </p:spPr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dirty="0"/>
              <a:t>Jeżeli nauczyciel nie uwzględni w planie rozwoju zawodowego uwag dyrektora, to dyrektor </a:t>
            </a:r>
            <a:r>
              <a:rPr lang="pl-PL" dirty="0" smtClean="0"/>
              <a:t>nie zatwierdza </a:t>
            </a:r>
            <a:r>
              <a:rPr lang="pl-PL" dirty="0"/>
              <a:t>planu i nauczyciel nie odbywa stażu na kolejny stopień. To jest ważna przyczyna, </a:t>
            </a:r>
            <a:r>
              <a:rPr lang="pl-PL" dirty="0" smtClean="0"/>
              <a:t>na początku </a:t>
            </a:r>
            <a:r>
              <a:rPr lang="pl-PL" dirty="0"/>
              <a:t>postępowania związanego z awansem zawodowym, która powoduje </a:t>
            </a:r>
            <a:r>
              <a:rPr lang="pl-PL" dirty="0" smtClean="0"/>
              <a:t>zatrzymanie stażu </a:t>
            </a:r>
            <a:r>
              <a:rPr lang="pl-PL" dirty="0"/>
              <a:t>na kolejny stopień awansu zawodowego nauczycieli. Rozpoczęcie nowego stażu może </a:t>
            </a:r>
            <a:r>
              <a:rPr lang="pl-PL" dirty="0" smtClean="0"/>
              <a:t>być dokonane </a:t>
            </a:r>
            <a:r>
              <a:rPr lang="pl-PL" dirty="0"/>
              <a:t>od kolejnego roku szkolnego.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851920" y="188640"/>
            <a:ext cx="4320598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Uwaga!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31949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1152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na stopień nauczyciela kontraktowego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988840"/>
            <a:ext cx="7632848" cy="432048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pl-PL" dirty="0"/>
              <a:t>R § 6. 1. Nauczyciel stażysta ubiegający się o awans </a:t>
            </a:r>
            <a:r>
              <a:rPr lang="pl-PL" dirty="0" smtClean="0"/>
              <a:t>a </a:t>
            </a:r>
            <a:r>
              <a:rPr lang="pl-PL" dirty="0"/>
              <a:t>stopień nauczyciela </a:t>
            </a:r>
            <a:r>
              <a:rPr lang="pl-PL" dirty="0" smtClean="0"/>
              <a:t>kontraktowego w </a:t>
            </a:r>
            <a:r>
              <a:rPr lang="pl-PL" dirty="0"/>
              <a:t>okresie odbywania stażu powinien w szczególności:</a:t>
            </a:r>
          </a:p>
          <a:p>
            <a:pPr marL="68580" indent="0">
              <a:buNone/>
            </a:pPr>
            <a:r>
              <a:rPr lang="pl-PL" dirty="0"/>
              <a:t>1) poznawać organizację, zadania i zasady funkcjonowania szkoły, w tym:</a:t>
            </a:r>
          </a:p>
          <a:p>
            <a:pPr marL="68580" indent="0">
              <a:buNone/>
            </a:pPr>
            <a:r>
              <a:rPr lang="pl-PL" dirty="0"/>
              <a:t>a) przepisy związane z funkcjonowaniem szkoły,</a:t>
            </a:r>
          </a:p>
          <a:p>
            <a:pPr marL="68580" indent="0">
              <a:buNone/>
            </a:pPr>
            <a:r>
              <a:rPr lang="pl-PL" dirty="0"/>
              <a:t>b) sposób prowadzenia dokumentacji obowiązującej w szkole,</a:t>
            </a:r>
          </a:p>
          <a:p>
            <a:pPr marL="68580" indent="0">
              <a:buNone/>
            </a:pPr>
            <a:r>
              <a:rPr lang="pl-PL" dirty="0"/>
              <a:t>c) przepisy dotyczące zapewnienia bezpiecznych i higienicznych warunków nauki i pracy;</a:t>
            </a:r>
          </a:p>
        </p:txBody>
      </p:sp>
    </p:spTree>
    <p:extLst>
      <p:ext uri="{BB962C8B-B14F-4D97-AF65-F5344CB8AC3E}">
        <p14:creationId xmlns:p14="http://schemas.microsoft.com/office/powerpoint/2010/main" val="2222036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3"/>
          <p:cNvSpPr>
            <a:spLocks noGrp="1"/>
          </p:cNvSpPr>
          <p:nvPr>
            <p:ph idx="1"/>
          </p:nvPr>
        </p:nvSpPr>
        <p:spPr>
          <a:xfrm>
            <a:off x="755576" y="1412776"/>
            <a:ext cx="7632700" cy="496795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pl-PL" dirty="0"/>
              <a:t>2) uczestniczyć jako obserwator w zajęciach prowadzonych przez opiekuna stażu lub </a:t>
            </a:r>
            <a:r>
              <a:rPr lang="pl-PL" dirty="0" smtClean="0"/>
              <a:t>innych nauczycieli</a:t>
            </a:r>
            <a:r>
              <a:rPr lang="pl-PL" dirty="0"/>
              <a:t>, w wymiarze co najmniej jednej godziny zajęć w miesiącu, oraz </a:t>
            </a:r>
            <a:r>
              <a:rPr lang="pl-PL" dirty="0" smtClean="0"/>
              <a:t>omawiać z  prowadzącym </a:t>
            </a:r>
            <a:r>
              <a:rPr lang="pl-PL" dirty="0"/>
              <a:t>obserwowane zajęcia</a:t>
            </a:r>
            <a:r>
              <a:rPr lang="pl-PL" dirty="0" smtClean="0"/>
              <a:t>;</a:t>
            </a:r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dirty="0"/>
              <a:t>3) prowadzić zajęcia z </a:t>
            </a:r>
            <a:r>
              <a:rPr lang="pl-PL" dirty="0" smtClean="0"/>
              <a:t>uczniami , </a:t>
            </a:r>
            <a:r>
              <a:rPr lang="pl-PL" dirty="0"/>
              <a:t>w obecności opiekuna stażu lub dyrektora szkoły, w </a:t>
            </a:r>
            <a:r>
              <a:rPr lang="pl-PL" dirty="0" smtClean="0"/>
              <a:t>wymiarze co </a:t>
            </a:r>
            <a:r>
              <a:rPr lang="pl-PL" dirty="0"/>
              <a:t>najmniej jednej godziny zajęć w miesiącu, oraz omawiać je z osobą, w obecności której </a:t>
            </a:r>
            <a:r>
              <a:rPr lang="pl-PL" dirty="0" smtClean="0"/>
              <a:t>zajęcia zostały </a:t>
            </a:r>
            <a:r>
              <a:rPr lang="pl-PL" dirty="0"/>
              <a:t>przeprowadzone</a:t>
            </a:r>
            <a:r>
              <a:rPr lang="pl-PL" dirty="0" smtClean="0"/>
              <a:t>;</a:t>
            </a:r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dirty="0" smtClean="0"/>
              <a:t>4</a:t>
            </a:r>
            <a:r>
              <a:rPr lang="pl-PL" dirty="0"/>
              <a:t>) uczestniczyć w wewnątrzszkolnych formach doskonalenia zawodowego nauczycieli.</a:t>
            </a: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1152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na stopień nauczyciela kontraktowego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8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17281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niezbędne do uzyskania stopnia  nauczyciela kontraktowego obejmują: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204864"/>
            <a:ext cx="7776864" cy="396044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pl-PL" dirty="0"/>
              <a:t>1) znajomość organizacji, zadań i zasad funkcjonowania szkoły, w której nauczyciel </a:t>
            </a:r>
            <a:r>
              <a:rPr lang="pl-PL" dirty="0" smtClean="0"/>
              <a:t>odbywał staż</a:t>
            </a:r>
            <a:r>
              <a:rPr lang="pl-PL" dirty="0"/>
              <a:t>;</a:t>
            </a:r>
          </a:p>
          <a:p>
            <a:pPr marL="68580" indent="0">
              <a:buNone/>
            </a:pPr>
            <a:r>
              <a:rPr lang="pl-PL" dirty="0"/>
              <a:t>2) umiejętność prowadzenia zajęć w sposób </a:t>
            </a:r>
            <a:r>
              <a:rPr lang="pl-PL" dirty="0" smtClean="0"/>
              <a:t> zapewniający </a:t>
            </a:r>
            <a:r>
              <a:rPr lang="pl-PL" dirty="0"/>
              <a:t>właściwą realizację </a:t>
            </a:r>
            <a:r>
              <a:rPr lang="pl-PL" dirty="0" smtClean="0"/>
              <a:t>statutowych zadań </a:t>
            </a:r>
            <a:r>
              <a:rPr lang="pl-PL" dirty="0"/>
              <a:t>szkoły, w której nauczyciel odbywał staż;</a:t>
            </a:r>
          </a:p>
          <a:p>
            <a:pPr marL="68580" indent="0">
              <a:buNone/>
            </a:pPr>
            <a:r>
              <a:rPr lang="pl-PL" dirty="0"/>
              <a:t>3) znajomość środowiska uczniów, ich problemów oraz umiejętność współpracy </a:t>
            </a:r>
            <a:r>
              <a:rPr lang="pl-PL" dirty="0" smtClean="0"/>
              <a:t>ze środowiskiem </a:t>
            </a:r>
            <a:r>
              <a:rPr lang="pl-PL" dirty="0"/>
              <a:t>uczniów;</a:t>
            </a:r>
          </a:p>
          <a:p>
            <a:pPr marL="68580" indent="0">
              <a:buNone/>
            </a:pPr>
            <a:r>
              <a:rPr lang="pl-PL" dirty="0"/>
              <a:t>4) umiejętność omawiania prowadzonych i </a:t>
            </a:r>
            <a:r>
              <a:rPr lang="pl-PL" dirty="0" smtClean="0"/>
              <a:t>obserwowanych </a:t>
            </a:r>
            <a:r>
              <a:rPr lang="pl-PL" dirty="0"/>
              <a:t>zajęć.</a:t>
            </a:r>
          </a:p>
        </p:txBody>
      </p:sp>
    </p:spTree>
    <p:extLst>
      <p:ext uri="{BB962C8B-B14F-4D97-AF65-F5344CB8AC3E}">
        <p14:creationId xmlns:p14="http://schemas.microsoft.com/office/powerpoint/2010/main" val="427534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48872" cy="11521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na stopień nauczyciela mianowanego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536504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pl-PL" dirty="0"/>
              <a:t>R § 7. 1. Nauczyciel kontraktowy ubiegający się o awans na stopień nauczyciela </a:t>
            </a:r>
            <a:r>
              <a:rPr lang="pl-PL" dirty="0" smtClean="0"/>
              <a:t>mianowanego w </a:t>
            </a:r>
            <a:r>
              <a:rPr lang="pl-PL" dirty="0"/>
              <a:t>okresie odbywania stażu powinien w szczególności:</a:t>
            </a:r>
          </a:p>
          <a:p>
            <a:pPr marL="68580" indent="0">
              <a:buNone/>
            </a:pPr>
            <a:r>
              <a:rPr lang="pl-PL" dirty="0"/>
              <a:t>1) uczestniczyć w pracach organów </a:t>
            </a:r>
            <a:r>
              <a:rPr lang="pl-PL" dirty="0" smtClean="0"/>
              <a:t>szkoły  związanych </a:t>
            </a:r>
            <a:r>
              <a:rPr lang="pl-PL" dirty="0"/>
              <a:t>z realizacją zadań dydaktycznych</a:t>
            </a:r>
            <a:r>
              <a:rPr lang="pl-PL" dirty="0" smtClean="0"/>
              <a:t>, wychowawczych</a:t>
            </a:r>
            <a:r>
              <a:rPr lang="pl-PL" dirty="0"/>
              <a:t>, opiekuńczych lub innych wynikających ze statutu szkoły oraz potrzeb </a:t>
            </a:r>
            <a:r>
              <a:rPr lang="pl-PL" dirty="0" smtClean="0"/>
              <a:t>szkoły i </a:t>
            </a:r>
            <a:r>
              <a:rPr lang="pl-PL" dirty="0"/>
              <a:t>środowiska lokalnego,</a:t>
            </a:r>
          </a:p>
          <a:p>
            <a:pPr marL="68580" indent="0">
              <a:buNone/>
            </a:pPr>
            <a:r>
              <a:rPr lang="pl-PL" dirty="0"/>
              <a:t>2) pogłębiać wiedzę i umiejętności zawodowe, samodzielnie lub przez udział w różnych </a:t>
            </a:r>
            <a:r>
              <a:rPr lang="pl-PL" dirty="0" smtClean="0"/>
              <a:t>formach kształcenia </a:t>
            </a:r>
            <a:r>
              <a:rPr lang="pl-PL" dirty="0"/>
              <a:t>ustawicznego</a:t>
            </a:r>
            <a:r>
              <a:rPr lang="pl-PL" dirty="0" smtClean="0"/>
              <a:t>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209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872" cy="1152128"/>
          </a:xfrm>
          <a:ln w="63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na stopień nauczyciela mianowanego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5365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3</a:t>
            </a:r>
            <a:r>
              <a:rPr lang="pl-PL" dirty="0"/>
              <a:t>) poznawać przepisy dotyczące systemu oświaty, a w przypadku nauczycieli, o których mowa </a:t>
            </a:r>
            <a:r>
              <a:rPr lang="pl-PL" dirty="0" smtClean="0"/>
              <a:t>w art</a:t>
            </a:r>
            <a:r>
              <a:rPr lang="pl-PL" dirty="0"/>
              <a:t>. 1 ust. 1 pkt 2 i ust. 1a Karty Nauczyciela – przepisy dotyczące pomocy społecznej </a:t>
            </a:r>
            <a:r>
              <a:rPr lang="pl-PL" dirty="0" smtClean="0"/>
              <a:t>lub postępowania </a:t>
            </a:r>
            <a:r>
              <a:rPr lang="pl-PL" dirty="0"/>
              <a:t>w sprawach nieletnich, w zakresie funkcjonowania szkoły – z </a:t>
            </a:r>
            <a:r>
              <a:rPr lang="pl-PL" dirty="0" smtClean="0"/>
              <a:t>uwzględnieniem specyfiki </a:t>
            </a:r>
            <a:r>
              <a:rPr lang="pl-PL" dirty="0"/>
              <a:t>typu i rodzaju szkoły, w której odbywa staż.</a:t>
            </a:r>
          </a:p>
        </p:txBody>
      </p:sp>
    </p:spTree>
    <p:extLst>
      <p:ext uri="{BB962C8B-B14F-4D97-AF65-F5344CB8AC3E}">
        <p14:creationId xmlns:p14="http://schemas.microsoft.com/office/powerpoint/2010/main" val="262775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1920" y="188640"/>
            <a:ext cx="4824654" cy="8298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Podstawa prawna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Karta Nauczyciela </a:t>
            </a:r>
            <a:r>
              <a:rPr lang="pl-PL" dirty="0" smtClean="0">
                <a:latin typeface="+mj-lt"/>
              </a:rPr>
              <a:t>(</a:t>
            </a:r>
            <a:r>
              <a:rPr lang="pl-PL" dirty="0">
                <a:latin typeface="+mj-lt"/>
              </a:rPr>
              <a:t>Dz. U. </a:t>
            </a:r>
            <a:r>
              <a:rPr lang="pl-PL" dirty="0" smtClean="0">
                <a:latin typeface="+mj-lt"/>
              </a:rPr>
              <a:t>z 2006 r</a:t>
            </a:r>
            <a:r>
              <a:rPr lang="pl-PL" dirty="0">
                <a:latin typeface="+mj-lt"/>
              </a:rPr>
              <a:t>. </a:t>
            </a:r>
            <a:r>
              <a:rPr lang="pl-PL" dirty="0" smtClean="0">
                <a:latin typeface="+mj-lt"/>
              </a:rPr>
              <a:t>Nr 97</a:t>
            </a:r>
            <a:r>
              <a:rPr lang="pl-PL" dirty="0">
                <a:latin typeface="+mj-lt"/>
              </a:rPr>
              <a:t>, poz</a:t>
            </a:r>
            <a:r>
              <a:rPr lang="pl-PL" dirty="0" smtClean="0">
                <a:latin typeface="+mj-lt"/>
              </a:rPr>
              <a:t>. 674</a:t>
            </a:r>
            <a:r>
              <a:rPr lang="pl-PL" dirty="0">
                <a:latin typeface="+mj-lt"/>
              </a:rPr>
              <a:t>, </a:t>
            </a:r>
            <a:r>
              <a:rPr lang="pl-PL" dirty="0" smtClean="0">
                <a:latin typeface="+mj-lt"/>
              </a:rPr>
              <a:t> z</a:t>
            </a:r>
            <a:r>
              <a:rPr lang="pl-PL" dirty="0">
                <a:latin typeface="+mj-lt"/>
              </a:rPr>
              <a:t> </a:t>
            </a:r>
            <a:r>
              <a:rPr lang="pl-PL" dirty="0" smtClean="0">
                <a:latin typeface="+mj-lt"/>
              </a:rPr>
              <a:t>późniejszymi zmianami</a:t>
            </a:r>
          </a:p>
          <a:p>
            <a:pPr marL="68580" indent="0">
              <a:buNone/>
            </a:pPr>
            <a:endParaRPr lang="pl-PL" dirty="0">
              <a:latin typeface="+mj-lt"/>
            </a:endParaRPr>
          </a:p>
          <a:p>
            <a:r>
              <a:rPr lang="pl-PL" dirty="0" smtClean="0">
                <a:latin typeface="+mj-lt"/>
              </a:rPr>
              <a:t>Rozporządzenie Ministra Edukacji Narodowej  z dnia </a:t>
            </a:r>
            <a:r>
              <a:rPr lang="pl-PL" dirty="0">
                <a:latin typeface="+mj-lt"/>
              </a:rPr>
              <a:t>1 marca </a:t>
            </a:r>
            <a:r>
              <a:rPr lang="pl-PL" dirty="0" smtClean="0">
                <a:latin typeface="+mj-lt"/>
              </a:rPr>
              <a:t>2013 r. w sprawie </a:t>
            </a:r>
            <a:r>
              <a:rPr lang="pl-PL" dirty="0">
                <a:latin typeface="+mj-lt"/>
              </a:rPr>
              <a:t>uzyskiwania stopni awansu zawodowego przez nauczycieli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10840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872" cy="17281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niezbędne do uzyskania stopnia  nauczyciela mianowanego obejmują: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88840"/>
            <a:ext cx="7848872" cy="4392488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pl-PL" sz="2000" dirty="0" smtClean="0"/>
          </a:p>
          <a:p>
            <a:pPr marL="68580" indent="0">
              <a:buNone/>
            </a:pPr>
            <a:r>
              <a:rPr lang="pl-PL" sz="2000" dirty="0" smtClean="0"/>
              <a:t>1) umiejętność </a:t>
            </a:r>
            <a:r>
              <a:rPr lang="pl-PL" sz="2000" dirty="0"/>
              <a:t>organizacji i doskonalenia warsztatu pracy, dokonywania ewaluacji </a:t>
            </a:r>
            <a:r>
              <a:rPr lang="pl-PL" sz="2000" dirty="0" smtClean="0"/>
              <a:t>własnych działań</a:t>
            </a:r>
            <a:r>
              <a:rPr lang="pl-PL" sz="2000" dirty="0"/>
              <a:t>, a także oceniania ich skuteczności i dokonywania zmian w tych działaniach; </a:t>
            </a:r>
            <a:endParaRPr lang="pl-PL" sz="2000" dirty="0" smtClean="0"/>
          </a:p>
          <a:p>
            <a:pPr marL="68580" indent="0">
              <a:buNone/>
            </a:pPr>
            <a:endParaRPr lang="pl-PL" sz="2000" dirty="0" smtClean="0"/>
          </a:p>
          <a:p>
            <a:pPr marL="68580" indent="0">
              <a:buNone/>
            </a:pPr>
            <a:r>
              <a:rPr lang="pl-PL" sz="2000" dirty="0" smtClean="0"/>
              <a:t>2</a:t>
            </a:r>
            <a:r>
              <a:rPr lang="pl-PL" sz="2000" dirty="0"/>
              <a:t>) umiejętność uwzględniania w pracy potrzeb rozwojowych uczniów, </a:t>
            </a:r>
            <a:r>
              <a:rPr lang="pl-PL" sz="2000" dirty="0" smtClean="0"/>
              <a:t>problematyki środowiska </a:t>
            </a:r>
            <a:r>
              <a:rPr lang="pl-PL" sz="2000" dirty="0"/>
              <a:t>lokalnego oraz współczesnych problemów społecznych i cywilizacyjnych</a:t>
            </a:r>
            <a:r>
              <a:rPr lang="pl-PL" sz="2000" dirty="0" smtClean="0"/>
              <a:t>;</a:t>
            </a:r>
          </a:p>
          <a:p>
            <a:pPr marL="68580" indent="0">
              <a:buNone/>
            </a:pPr>
            <a:endParaRPr lang="pl-PL" sz="2000" dirty="0"/>
          </a:p>
          <a:p>
            <a:pPr marL="68580" indent="0">
              <a:buNone/>
            </a:pPr>
            <a:r>
              <a:rPr lang="pl-PL" sz="2000" dirty="0"/>
              <a:t>3) umiejętność wykorzystywania w pracy technologii informacyjnej i komunikacyjnej</a:t>
            </a:r>
            <a:r>
              <a:rPr lang="pl-PL" sz="2000" dirty="0" smtClean="0"/>
              <a:t>;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7764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20880" cy="17281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niezbędne do uzyskania stopnia  nauczyciela mianowanego obejmują: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132856"/>
            <a:ext cx="7848872" cy="4032448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pl-PL" sz="2000" dirty="0" smtClean="0"/>
          </a:p>
          <a:p>
            <a:pPr marL="68580" indent="0">
              <a:buNone/>
            </a:pPr>
            <a:r>
              <a:rPr lang="pl-PL" sz="2000" dirty="0" smtClean="0"/>
              <a:t>4</a:t>
            </a:r>
            <a:r>
              <a:rPr lang="pl-PL" sz="2000" dirty="0"/>
              <a:t>) umiejętność zastosowania wiedzy z zakresu psychologii, pedagogiki i dydaktyki oraz ogólnych zagadnień z zakresu oświaty, pomocy społecznej lub postępowania w sprawach nieletnich w rozwiązywaniu problemów związanych z zakresem realizowanych przez nauczyciela zadań</a:t>
            </a:r>
            <a:r>
              <a:rPr lang="pl-PL" sz="2000" dirty="0" smtClean="0"/>
              <a:t>;</a:t>
            </a:r>
          </a:p>
          <a:p>
            <a:pPr marL="68580" indent="0">
              <a:buNone/>
            </a:pPr>
            <a:endParaRPr lang="pl-PL" sz="2000" dirty="0"/>
          </a:p>
          <a:p>
            <a:pPr marL="68580" indent="0">
              <a:buNone/>
            </a:pPr>
            <a:r>
              <a:rPr lang="pl-PL" sz="2000" dirty="0"/>
              <a:t>5) umiejętność posługiwania się przepisami dotyczącymi systemu oświaty, pomocy społecznej lub postępowania w sprawach nieletnich, w zakresie funkcjonowania szkoły, w której nauczyciel odbywał staż.</a:t>
            </a:r>
          </a:p>
          <a:p>
            <a:pPr marL="6858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01911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872" cy="1152128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na stopień nauczyciela dyplomowanego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8" cy="468052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pl-PL" b="1" dirty="0"/>
              <a:t>R § 8. 1</a:t>
            </a:r>
            <a:r>
              <a:rPr lang="pl-PL" b="1" dirty="0" smtClean="0"/>
              <a:t>.</a:t>
            </a:r>
          </a:p>
          <a:p>
            <a:pPr marL="68580" indent="0">
              <a:buNone/>
            </a:pPr>
            <a:r>
              <a:rPr lang="pl-PL" dirty="0" smtClean="0"/>
              <a:t> </a:t>
            </a:r>
            <a:r>
              <a:rPr lang="pl-PL" dirty="0"/>
              <a:t>Nauczyciel mianowany ubiegający się o awans na stopień nauczyciela dyplomowanego </a:t>
            </a:r>
            <a:r>
              <a:rPr lang="pl-PL" dirty="0" smtClean="0"/>
              <a:t>w okresie </a:t>
            </a:r>
            <a:r>
              <a:rPr lang="pl-PL" dirty="0"/>
              <a:t>odbywania stażu powinien w szczególności:</a:t>
            </a:r>
          </a:p>
          <a:p>
            <a:pPr marL="68580" indent="0">
              <a:buNone/>
            </a:pPr>
            <a:r>
              <a:rPr lang="pl-PL" dirty="0"/>
              <a:t>1) podejmować działania mające na celu doskonalenie warsztatu i metod pracy, w </a:t>
            </a:r>
            <a:r>
              <a:rPr lang="pl-PL" dirty="0" smtClean="0"/>
              <a:t>tym doskonalenie </a:t>
            </a:r>
            <a:r>
              <a:rPr lang="pl-PL" dirty="0"/>
              <a:t>umiejętności stosowania technologii informacyjnej i komunikacyjnej,</a:t>
            </a:r>
          </a:p>
          <a:p>
            <a:pPr marL="68580" indent="0">
              <a:buNone/>
            </a:pPr>
            <a:r>
              <a:rPr lang="pl-PL" dirty="0"/>
              <a:t>2) realizować zadania służące podniesieniu jakości pracy szkoły</a:t>
            </a:r>
            <a:r>
              <a:rPr lang="pl-PL" dirty="0" smtClean="0"/>
              <a:t>, </a:t>
            </a:r>
          </a:p>
          <a:p>
            <a:pPr marL="68580" indent="0">
              <a:buNone/>
            </a:pPr>
            <a:r>
              <a:rPr lang="pl-PL" dirty="0" smtClean="0"/>
              <a:t>3</a:t>
            </a:r>
            <a:r>
              <a:rPr lang="pl-PL" dirty="0"/>
              <a:t>) pogłębiać wiedzę i umiejętności służące własnemu rozwojowi oraz podniesieniu jakości </a:t>
            </a:r>
            <a:r>
              <a:rPr lang="pl-PL" dirty="0" smtClean="0"/>
              <a:t>pracy szkoły</a:t>
            </a:r>
            <a:r>
              <a:rPr lang="pl-PL" dirty="0"/>
              <a:t>, </a:t>
            </a:r>
            <a:r>
              <a:rPr lang="pl-PL" dirty="0" smtClean="0"/>
              <a:t>samodzielnie </a:t>
            </a:r>
            <a:r>
              <a:rPr lang="pl-PL" dirty="0"/>
              <a:t>lub przez udział w różnych formach </a:t>
            </a:r>
            <a:r>
              <a:rPr lang="pl-PL" dirty="0" smtClean="0"/>
              <a:t>kształcenia ustawicznego – </a:t>
            </a:r>
            <a:r>
              <a:rPr lang="pl-PL" dirty="0"/>
              <a:t>z uwzględnieniem specyfiki typu i rodzaju szkoły, w której odbywa staż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1824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2792"/>
            <a:ext cx="7848872" cy="1556792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niezbędne do uzyskania stopnia nauczyciela dyplomowanego obejmują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28800"/>
            <a:ext cx="7776864" cy="468052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1) uzyskanie </a:t>
            </a:r>
            <a:r>
              <a:rPr lang="pl-PL" dirty="0"/>
              <a:t>pozytywnych efektów w pracy dydaktycznej, wychowawczej lub opiekuńczej </a:t>
            </a:r>
            <a:r>
              <a:rPr lang="pl-PL" dirty="0" smtClean="0"/>
              <a:t>na skutek </a:t>
            </a:r>
            <a:r>
              <a:rPr lang="pl-PL" dirty="0"/>
              <a:t>wdrożenia działań mających na celu doskonalenie pracy własnej i podniesienie jakości </a:t>
            </a:r>
            <a:r>
              <a:rPr lang="pl-PL" dirty="0" smtClean="0"/>
              <a:t>pracy szkoły</a:t>
            </a:r>
            <a:endParaRPr lang="pl-PL" dirty="0"/>
          </a:p>
          <a:p>
            <a:r>
              <a:rPr lang="pl-PL" dirty="0"/>
              <a:t>2) wykorzystywanie w pracy technologii </a:t>
            </a:r>
            <a:r>
              <a:rPr lang="pl-PL" dirty="0" smtClean="0"/>
              <a:t>informacyjnej </a:t>
            </a:r>
            <a:r>
              <a:rPr lang="pl-PL" dirty="0"/>
              <a:t>i komunikacyjnej</a:t>
            </a:r>
            <a:r>
              <a:rPr lang="pl-PL" dirty="0" smtClean="0"/>
              <a:t>;</a:t>
            </a:r>
          </a:p>
          <a:p>
            <a:r>
              <a:rPr lang="pl-PL" dirty="0"/>
              <a:t>3) umiejętność dzielenia się wiedzą i </a:t>
            </a:r>
            <a:r>
              <a:rPr lang="pl-PL" dirty="0" smtClean="0"/>
              <a:t>doświadczeniem </a:t>
            </a:r>
            <a:r>
              <a:rPr lang="pl-PL" dirty="0"/>
              <a:t>z innymi nauczycielami, w tym </a:t>
            </a:r>
            <a:r>
              <a:rPr lang="pl-PL" dirty="0" smtClean="0"/>
              <a:t>przez prowadzenie </a:t>
            </a:r>
            <a:r>
              <a:rPr lang="pl-PL" dirty="0"/>
              <a:t>otwartych zajęć, w szczególności dla nauczycieli stażystów i </a:t>
            </a:r>
            <a:r>
              <a:rPr lang="pl-PL" dirty="0" smtClean="0"/>
              <a:t>nauczycieli kontraktowych</a:t>
            </a:r>
            <a:r>
              <a:rPr lang="pl-PL" dirty="0"/>
              <a:t>, prowadzenie zajęć dla nauczycieli w ramach wewnątrzszkolnego </a:t>
            </a:r>
            <a:r>
              <a:rPr lang="pl-PL" dirty="0" smtClean="0"/>
              <a:t>doskonalenia zawodowego </a:t>
            </a:r>
            <a:r>
              <a:rPr lang="pl-PL" dirty="0"/>
              <a:t>lub innych zajęć;</a:t>
            </a:r>
          </a:p>
        </p:txBody>
      </p:sp>
    </p:spTree>
    <p:extLst>
      <p:ext uri="{BB962C8B-B14F-4D97-AF65-F5344CB8AC3E}">
        <p14:creationId xmlns:p14="http://schemas.microsoft.com/office/powerpoint/2010/main" val="2963098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692696"/>
            <a:ext cx="7776864" cy="5832648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pl-PL" dirty="0"/>
              <a:t>4) realizację co najmniej trzech z następujących zadań:</a:t>
            </a:r>
          </a:p>
          <a:p>
            <a:pPr marL="68580" indent="0">
              <a:buNone/>
            </a:pPr>
            <a:r>
              <a:rPr lang="pl-PL" dirty="0" smtClean="0"/>
              <a:t>a) </a:t>
            </a:r>
            <a:r>
              <a:rPr lang="pl-PL" dirty="0"/>
              <a:t>opracowanie i wdrożenie programu działań edukacyjnych, wychowawczych, opiekuńczych </a:t>
            </a:r>
            <a:r>
              <a:rPr lang="pl-PL" dirty="0" smtClean="0"/>
              <a:t>lub innych </a:t>
            </a:r>
            <a:r>
              <a:rPr lang="pl-PL" dirty="0"/>
              <a:t>związanych odpowiednio z oświatą, pomocą społeczną lub postępowaniem w </a:t>
            </a:r>
            <a:r>
              <a:rPr lang="pl-PL" dirty="0" smtClean="0"/>
              <a:t>sprawach nieletnich</a:t>
            </a:r>
            <a:r>
              <a:rPr lang="pl-PL" dirty="0"/>
              <a:t>,</a:t>
            </a:r>
          </a:p>
          <a:p>
            <a:pPr marL="68580" indent="0">
              <a:buNone/>
            </a:pPr>
            <a:r>
              <a:rPr lang="pl-PL" dirty="0"/>
              <a:t>b) wykonywanie zadań doradcy metodycznego, egzaminatora okręgowej komisji egzaminacyjnej</a:t>
            </a:r>
            <a:r>
              <a:rPr lang="pl-PL" dirty="0" smtClean="0"/>
              <a:t>, eksperta </a:t>
            </a:r>
            <a:r>
              <a:rPr lang="pl-PL" dirty="0"/>
              <a:t>komisji kwalifikacyjnej lub egzaminacyjnej dla nauczycieli ubiegających się o </a:t>
            </a:r>
            <a:r>
              <a:rPr lang="pl-PL" dirty="0" smtClean="0"/>
              <a:t>awans zawodowy</a:t>
            </a:r>
            <a:r>
              <a:rPr lang="pl-PL" dirty="0"/>
              <a:t>, rzeczoznawcy do spraw programów nauczania, programów </a:t>
            </a:r>
            <a:r>
              <a:rPr lang="pl-PL" dirty="0" smtClean="0"/>
              <a:t>wychowania przedszkolnego</a:t>
            </a:r>
            <a:r>
              <a:rPr lang="pl-PL" dirty="0"/>
              <a:t>, podręczników lub środków dydaktycznych, a w przypadku nauczycieli </a:t>
            </a:r>
            <a:r>
              <a:rPr lang="pl-PL" dirty="0" smtClean="0"/>
              <a:t>szkół artystycznych </a:t>
            </a:r>
            <a:r>
              <a:rPr lang="pl-PL" dirty="0"/>
              <a:t>– także konsultanta współpracującego z Centrum Edukacji Artystycznej,</a:t>
            </a:r>
          </a:p>
          <a:p>
            <a:pPr marL="68580" indent="0">
              <a:buNone/>
            </a:pPr>
            <a:r>
              <a:rPr lang="pl-PL" dirty="0"/>
              <a:t>c) poszerzenie zakresu działań szkoły, w szczególności dotyczących zadań dydaktycznych</a:t>
            </a:r>
            <a:r>
              <a:rPr lang="pl-PL" dirty="0" smtClean="0"/>
              <a:t>, wychowawczych </a:t>
            </a:r>
            <a:r>
              <a:rPr lang="pl-PL" dirty="0"/>
              <a:t>lub opiekuńczych</a:t>
            </a:r>
            <a:r>
              <a:rPr lang="pl-PL" dirty="0" smtClean="0"/>
              <a:t>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1994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692696"/>
            <a:ext cx="7776864" cy="58326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pl-PL" dirty="0"/>
              <a:t>d) uzyskanie umiejętności posługiwania się językiem obcym na poziomie zaawansowanym, a w przypadku nauczycieli języków obcych – uzyskanie umiejętności posługiwania się drugim językiem obcym na poziomie zaawansowanym, </a:t>
            </a:r>
          </a:p>
          <a:p>
            <a:pPr marL="68580" indent="0">
              <a:buNone/>
            </a:pPr>
            <a:r>
              <a:rPr lang="pl-PL" dirty="0"/>
              <a:t>e) wykonywanie zadań na rzecz oświaty, pomocy społecznej lub postępowania w sprawach nieletnich we współpracy z innymi osobami, instytucjami samorządowymi lub innymi podmiotami,</a:t>
            </a:r>
          </a:p>
          <a:p>
            <a:pPr marL="68580" indent="0">
              <a:buNone/>
            </a:pPr>
            <a:r>
              <a:rPr lang="pl-PL" dirty="0"/>
              <a:t>f) uzyskanie innych znaczących osiągnięć w pracy zawodowej;</a:t>
            </a:r>
          </a:p>
          <a:p>
            <a:pPr marL="68580" indent="0">
              <a:buNone/>
            </a:pPr>
            <a:r>
              <a:rPr lang="pl-PL" dirty="0"/>
              <a:t>5) umiejętność rozpoznawania i rozwiązywania problemów edukacyjnych, wychowawczych lub innych, z uwzględnieniem specyfiki typu i rodzaju szkoły, w której nauczyciel jest zatrudniony.</a:t>
            </a:r>
          </a:p>
        </p:txBody>
      </p:sp>
    </p:spTree>
    <p:extLst>
      <p:ext uri="{BB962C8B-B14F-4D97-AF65-F5344CB8AC3E}">
        <p14:creationId xmlns:p14="http://schemas.microsoft.com/office/powerpoint/2010/main" val="3608465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7920880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/>
              <a:t>R § 4. 1. Dyrektor szkoły zapewnia nauczycielowi odbywającemu staż warunki do</a:t>
            </a:r>
            <a:r>
              <a:rPr lang="pl-PL" dirty="0" smtClean="0"/>
              <a:t>:</a:t>
            </a:r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dirty="0" smtClean="0"/>
              <a:t>1) obserwacji </a:t>
            </a:r>
            <a:r>
              <a:rPr lang="pl-PL" dirty="0"/>
              <a:t>zajęć dydaktycznych, wychowawczych oraz innych prowadzonych w szkole</a:t>
            </a:r>
            <a:r>
              <a:rPr lang="pl-PL" dirty="0" smtClean="0"/>
              <a:t>, w </a:t>
            </a:r>
            <a:r>
              <a:rPr lang="pl-PL" dirty="0"/>
              <a:t>szczególności zajęć prowadzonych przez nauczyciela tego samego przedmiotu lub rodzaju </a:t>
            </a:r>
            <a:r>
              <a:rPr lang="pl-PL" dirty="0" smtClean="0"/>
              <a:t>zajęć w </a:t>
            </a:r>
            <a:r>
              <a:rPr lang="pl-PL" dirty="0"/>
              <a:t>tej samej lub innej szkole</a:t>
            </a:r>
            <a:r>
              <a:rPr lang="pl-PL" dirty="0" smtClean="0"/>
              <a:t>;</a:t>
            </a:r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dirty="0"/>
              <a:t>2) udziału w formach kształcenia ustawicznego, jeżeli wynika to z zatwierdzonego planu </a:t>
            </a:r>
            <a:r>
              <a:rPr lang="pl-PL" dirty="0" smtClean="0"/>
              <a:t>rozwoju zawodowego </a:t>
            </a:r>
            <a:r>
              <a:rPr lang="pl-PL" dirty="0"/>
              <a:t>i potrzeb szkoły;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195736" y="16559"/>
            <a:ext cx="6592696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b="1" dirty="0" smtClean="0"/>
              <a:t>Przebieg stażu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4728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7920880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/>
              <a:t>3) korzystania z pomocy merytorycznej i metodycznej poradni psychologiczno-pedagogicznej </a:t>
            </a:r>
            <a:r>
              <a:rPr lang="pl-PL" dirty="0" smtClean="0"/>
              <a:t>lub innych </a:t>
            </a:r>
            <a:r>
              <a:rPr lang="pl-PL" dirty="0"/>
              <a:t>placówek i instytucji oświatowych.</a:t>
            </a:r>
          </a:p>
          <a:p>
            <a:pPr marL="68580" indent="0">
              <a:buNone/>
            </a:pPr>
            <a:r>
              <a:rPr lang="pl-PL" dirty="0"/>
              <a:t>2. W szczególnie uzasadnionych przypadkach, w czasie trwania stażu dyrektor szkoły </a:t>
            </a:r>
            <a:r>
              <a:rPr lang="pl-PL" dirty="0" smtClean="0"/>
              <a:t>może pisemnie </a:t>
            </a:r>
            <a:r>
              <a:rPr lang="pl-PL" dirty="0"/>
              <a:t>zobowiązać nauczyciela do zmiany planu rozwoju zawodowego lub </a:t>
            </a:r>
            <a:r>
              <a:rPr lang="pl-PL" dirty="0" smtClean="0"/>
              <a:t>zmienić nauczycielowi </a:t>
            </a:r>
            <a:r>
              <a:rPr lang="pl-PL" dirty="0"/>
              <a:t>opiekuna stażu.</a:t>
            </a:r>
          </a:p>
          <a:p>
            <a:pPr marL="68580" indent="0">
              <a:buNone/>
            </a:pPr>
            <a:r>
              <a:rPr lang="pl-PL" dirty="0"/>
              <a:t>3. W czasie trwania stażu nauczyciel może wprowadzać zmiany w planie rozwoju zawodowego </a:t>
            </a:r>
            <a:r>
              <a:rPr lang="pl-PL" dirty="0" smtClean="0"/>
              <a:t>za zgodą </a:t>
            </a:r>
            <a:r>
              <a:rPr lang="pl-PL" dirty="0"/>
              <a:t>dyrektora szkoły.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195736" y="16559"/>
            <a:ext cx="6592696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b="1" dirty="0" smtClean="0"/>
              <a:t>Przebieg stażu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9489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489654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/>
              <a:t>R. § 4. 4. </a:t>
            </a: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W </a:t>
            </a:r>
            <a:r>
              <a:rPr lang="pl-PL" dirty="0"/>
              <a:t>terminie 30 dni od dnia zakończenia stażu nauczyciel składa dyrektorowi </a:t>
            </a:r>
            <a:r>
              <a:rPr lang="pl-PL" dirty="0" smtClean="0"/>
              <a:t>szkoły sprawozdanie </a:t>
            </a:r>
            <a:r>
              <a:rPr lang="pl-PL" dirty="0"/>
              <a:t>z realizacji planu rozwoju </a:t>
            </a:r>
            <a:r>
              <a:rPr lang="pl-PL" dirty="0" smtClean="0"/>
              <a:t>zawodowego.</a:t>
            </a:r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dirty="0"/>
              <a:t>§ 5</a:t>
            </a:r>
            <a:r>
              <a:rPr lang="pl-PL" dirty="0" smtClean="0"/>
              <a:t>.</a:t>
            </a:r>
          </a:p>
          <a:p>
            <a:pPr marL="68580" indent="0">
              <a:buNone/>
            </a:pPr>
            <a:r>
              <a:rPr lang="pl-PL" dirty="0" smtClean="0"/>
              <a:t> </a:t>
            </a:r>
            <a:r>
              <a:rPr lang="pl-PL" dirty="0"/>
              <a:t>Opiekun stażu przedstawia dyrektorowi szkoły projekt oceny dorobku </a:t>
            </a:r>
            <a:r>
              <a:rPr lang="pl-PL" dirty="0" smtClean="0"/>
              <a:t>zawodowego nauczyciela </a:t>
            </a:r>
            <a:r>
              <a:rPr lang="pl-PL" dirty="0"/>
              <a:t>za okres stażu w terminie 14 dni od dnia </a:t>
            </a:r>
            <a:r>
              <a:rPr lang="pl-PL" dirty="0" smtClean="0"/>
              <a:t> zakończenia </a:t>
            </a:r>
            <a:r>
              <a:rPr lang="pl-PL" dirty="0"/>
              <a:t>stażu przez nauczyciela.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04864" cy="961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Sprawozdanie i ocena dorobku zawodowego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263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489654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/>
              <a:t>Art. 9c.</a:t>
            </a:r>
          </a:p>
          <a:p>
            <a:pPr marL="68580" indent="0">
              <a:buNone/>
            </a:pPr>
            <a:r>
              <a:rPr lang="pl-PL" dirty="0"/>
              <a:t>3. W okresie stażu nauczyciel realizuje własny plan rozwoju zawodowego zatwierdzony </a:t>
            </a:r>
            <a:r>
              <a:rPr lang="pl-PL" dirty="0" smtClean="0"/>
              <a:t>przez  dyrektora </a:t>
            </a:r>
            <a:r>
              <a:rPr lang="pl-PL" dirty="0"/>
              <a:t>szkoły, uwzględniający wymagania, o których mowa w art. 9g ust. 10. Po </a:t>
            </a:r>
            <a:r>
              <a:rPr lang="pl-PL" dirty="0" smtClean="0"/>
              <a:t>zakończeniu stażu </a:t>
            </a:r>
            <a:r>
              <a:rPr lang="pl-PL" dirty="0"/>
              <a:t>nauczyciel składa dyrektorowi szkoły sprawozdanie z realizacji tego planu.</a:t>
            </a:r>
          </a:p>
          <a:p>
            <a:pPr marL="68580" indent="0">
              <a:buNone/>
            </a:pPr>
            <a:r>
              <a:rPr lang="pl-PL" dirty="0"/>
              <a:t>6. Ocenę dorobku zawodowego nauczyciela za okres stażu ustala, w terminie nie dłuższym niż </a:t>
            </a:r>
            <a:r>
              <a:rPr lang="pl-PL" dirty="0" smtClean="0"/>
              <a:t>21 dni </a:t>
            </a:r>
            <a:r>
              <a:rPr lang="pl-PL" dirty="0"/>
              <a:t>od dnia złożenia sprawozdania, o którym mowa w ust. 3, z uwzględnieniem stopnia </a:t>
            </a:r>
            <a:r>
              <a:rPr lang="pl-PL" dirty="0" smtClean="0"/>
              <a:t>realizacji planu </a:t>
            </a:r>
            <a:r>
              <a:rPr lang="pl-PL" dirty="0"/>
              <a:t>rozwoju zawodowego nauczyciela, dyrektor szkoły: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04864" cy="961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Sprawozdanie i ocena dorobku zawodowego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2038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2016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5400" b="1" dirty="0" smtClean="0"/>
              <a:t>Etap I - szkolny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20963015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489654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pl-PL" dirty="0"/>
              <a:t>1) w przypadku nauczyciela stażysty i nauczyciela kontraktowego – po zapoznaniu się z </a:t>
            </a:r>
            <a:r>
              <a:rPr lang="pl-PL" dirty="0" smtClean="0"/>
              <a:t>projektem oceny </a:t>
            </a:r>
            <a:r>
              <a:rPr lang="pl-PL" dirty="0"/>
              <a:t>opracowanym przez opiekuna stażu i po zasięgnięciu opinii rady rodziców;</a:t>
            </a:r>
          </a:p>
          <a:p>
            <a:pPr marL="68580" indent="0">
              <a:buNone/>
            </a:pPr>
            <a:r>
              <a:rPr lang="pl-PL" dirty="0"/>
              <a:t>2) w przypadku nauczyciela mianowanego – po zasięgnięciu opinii rady rodziców</a:t>
            </a:r>
            <a:r>
              <a:rPr lang="pl-PL" dirty="0" smtClean="0"/>
              <a:t>.</a:t>
            </a:r>
          </a:p>
          <a:p>
            <a:pPr marL="68580" indent="0">
              <a:buNone/>
            </a:pPr>
            <a:r>
              <a:rPr lang="pl-PL" dirty="0"/>
              <a:t>8. Ocena dorobku zawodowego nauczyciela może być pozytywna lub negatywna. </a:t>
            </a:r>
            <a:r>
              <a:rPr lang="pl-PL" dirty="0" smtClean="0"/>
              <a:t>Ocena  sporządzana </a:t>
            </a:r>
            <a:r>
              <a:rPr lang="pl-PL" dirty="0"/>
              <a:t>jest na piśmie i zawiera uzasadnienie oraz pouczenie o możliwości </a:t>
            </a:r>
            <a:r>
              <a:rPr lang="pl-PL" dirty="0" smtClean="0"/>
              <a:t>wniesienia odwołania.</a:t>
            </a:r>
          </a:p>
          <a:p>
            <a:pPr marL="68580" indent="0">
              <a:buNone/>
            </a:pPr>
            <a:r>
              <a:rPr lang="pl-PL" dirty="0" smtClean="0"/>
              <a:t>11</a:t>
            </a:r>
            <a:r>
              <a:rPr lang="pl-PL" dirty="0"/>
              <a:t>. W przypadku gdy ostateczna ocena dorobku zawodowego nauczyciela jest negatywna</a:t>
            </a:r>
            <a:r>
              <a:rPr lang="pl-PL" dirty="0" smtClean="0"/>
              <a:t>, ponowna </a:t>
            </a:r>
            <a:r>
              <a:rPr lang="pl-PL" dirty="0"/>
              <a:t>ocena dorobku może być dokonana po odbyciu, na wniosek nauczyciela i za </a:t>
            </a:r>
            <a:r>
              <a:rPr lang="pl-PL" dirty="0" smtClean="0"/>
              <a:t>zgodą dyrektora </a:t>
            </a:r>
            <a:r>
              <a:rPr lang="pl-PL" dirty="0"/>
              <a:t>szkoły, jednego dodatkowego stażu w wymiarze 9 miesięcy.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04864" cy="961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Sprawozdanie i ocena dorobku zawodowego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8423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2520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5400" b="1" dirty="0" smtClean="0"/>
              <a:t>Etap II – postępowanie kwalifikacyjne lub egzaminacyjne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249380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5800608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Wniosek o postępowanie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848872" cy="5184576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pl-PL" dirty="0"/>
              <a:t>KN Art. 9b.</a:t>
            </a:r>
          </a:p>
          <a:p>
            <a:r>
              <a:rPr lang="pl-PL" dirty="0"/>
              <a:t>2. Komisje kwalifikacyjne lub egzaminacyjne, o których mowa w ust. 1, </a:t>
            </a:r>
            <a:r>
              <a:rPr lang="pl-PL" dirty="0" smtClean="0"/>
              <a:t>przeprowadzają odpowiednio </a:t>
            </a:r>
            <a:r>
              <a:rPr lang="pl-PL" dirty="0"/>
              <a:t>postępowania kwalifikacyjne lub </a:t>
            </a:r>
            <a:r>
              <a:rPr lang="pl-PL" dirty="0" smtClean="0"/>
              <a:t>egzaminacyjne </a:t>
            </a:r>
            <a:r>
              <a:rPr lang="pl-PL" dirty="0"/>
              <a:t>na wniosek nauczyciela </a:t>
            </a:r>
            <a:r>
              <a:rPr lang="pl-PL" dirty="0" smtClean="0"/>
              <a:t>skierowany odpowiednio </a:t>
            </a:r>
            <a:r>
              <a:rPr lang="pl-PL" dirty="0"/>
              <a:t>do dyrektora szkoły lub właściwego organu, o którym mowa w ust. 4 pkt 2–4.</a:t>
            </a:r>
          </a:p>
          <a:p>
            <a:pPr marL="68580" indent="0">
              <a:buNone/>
            </a:pPr>
            <a:r>
              <a:rPr lang="pl-PL" dirty="0"/>
              <a:t>Art. 9d.</a:t>
            </a:r>
          </a:p>
          <a:p>
            <a:r>
              <a:rPr lang="pl-PL" dirty="0"/>
              <a:t>7. Nauczyciel stażysta i nauczyciel kontraktowy składają wniosek o podjęcie </a:t>
            </a:r>
            <a:r>
              <a:rPr lang="pl-PL" dirty="0" smtClean="0"/>
              <a:t>odpowiednio postępowania </a:t>
            </a:r>
            <a:r>
              <a:rPr lang="pl-PL" dirty="0"/>
              <a:t>kwalifikacyjnego lub egzaminacyjnego w roku uzyskania pozytywnej </a:t>
            </a:r>
            <a:r>
              <a:rPr lang="pl-PL" dirty="0" smtClean="0"/>
              <a:t>oceny dorobku </a:t>
            </a:r>
            <a:r>
              <a:rPr lang="pl-PL" dirty="0"/>
              <a:t>zawodowego za okres stażu. Nauczyciel mianowany może złożyć wniosek o </a:t>
            </a:r>
            <a:r>
              <a:rPr lang="pl-PL" dirty="0" smtClean="0"/>
              <a:t>podjęcie postępowania </a:t>
            </a:r>
            <a:r>
              <a:rPr lang="pl-PL" dirty="0"/>
              <a:t>kwalifikacyjnego w okresie 3 lat od dnia otrzymania pozytywnej oceny </a:t>
            </a:r>
            <a:r>
              <a:rPr lang="pl-PL" dirty="0" smtClean="0"/>
              <a:t>dorobku zawodowego </a:t>
            </a:r>
            <a:r>
              <a:rPr lang="pl-PL" dirty="0"/>
              <a:t>za okres stażu. W przypadku niedotrzymania terminów złożenia </a:t>
            </a:r>
            <a:r>
              <a:rPr lang="pl-PL" dirty="0" smtClean="0"/>
              <a:t>wniosków nauczyciele </a:t>
            </a:r>
            <a:r>
              <a:rPr lang="pl-PL" dirty="0"/>
              <a:t>ci obowiązani są do ponownego odbycia stażu w pełnym wymiarze.</a:t>
            </a:r>
          </a:p>
          <a:p>
            <a:r>
              <a:rPr lang="pl-PL" dirty="0"/>
              <a:t>Złożenie wniosku jest początkiem </a:t>
            </a:r>
            <a:r>
              <a:rPr lang="pl-PL" dirty="0" smtClean="0"/>
              <a:t>procedury administracyjnej</a:t>
            </a:r>
            <a:r>
              <a:rPr lang="pl-PL" dirty="0"/>
              <a:t>. Ważne są zatem terminy</a:t>
            </a:r>
            <a:r>
              <a:rPr lang="pl-PL" dirty="0" smtClean="0"/>
              <a:t>, formalności </a:t>
            </a:r>
            <a:r>
              <a:rPr lang="pl-PL" dirty="0"/>
              <a:t>i dokumentacja składana wraz z wnioskiem.</a:t>
            </a:r>
          </a:p>
        </p:txBody>
      </p:sp>
    </p:spTree>
    <p:extLst>
      <p:ext uri="{BB962C8B-B14F-4D97-AF65-F5344CB8AC3E}">
        <p14:creationId xmlns:p14="http://schemas.microsoft.com/office/powerpoint/2010/main" val="280343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376672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Dokumentacja do wniosku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5040560"/>
          </a:xfrm>
        </p:spPr>
        <p:txBody>
          <a:bodyPr>
            <a:normAutofit/>
          </a:bodyPr>
          <a:lstStyle/>
          <a:p>
            <a:r>
              <a:rPr lang="pl-PL" dirty="0"/>
              <a:t>R. § 9. 1. Dokumentacja załączona do wniosku o podjęcie postępowania kwalifikacyjnego lub</a:t>
            </a:r>
          </a:p>
          <a:p>
            <a:pPr marL="68580" indent="0">
              <a:buNone/>
            </a:pPr>
            <a:r>
              <a:rPr lang="pl-PL" dirty="0" smtClean="0"/>
              <a:t>Egzaminacyjnego obejmuje </a:t>
            </a:r>
          </a:p>
          <a:p>
            <a:pPr marL="68580" indent="0">
              <a:buNone/>
            </a:pPr>
            <a:r>
              <a:rPr lang="pl-PL" dirty="0" smtClean="0"/>
              <a:t>1</a:t>
            </a:r>
            <a:r>
              <a:rPr lang="pl-PL" dirty="0"/>
              <a:t>) </a:t>
            </a:r>
            <a:r>
              <a:rPr lang="pl-PL" dirty="0" smtClean="0"/>
              <a:t>poświadczone kopie dokumentów potwierdzających </a:t>
            </a:r>
            <a:r>
              <a:rPr lang="pl-PL" dirty="0"/>
              <a:t>posiadane kwalifikacje </a:t>
            </a:r>
            <a:r>
              <a:rPr lang="pl-PL" dirty="0" smtClean="0"/>
              <a:t>zawodowe</a:t>
            </a:r>
            <a:r>
              <a:rPr lang="pl-PL" dirty="0"/>
              <a:t>, a w przypadku </a:t>
            </a:r>
            <a:r>
              <a:rPr lang="pl-PL" dirty="0" smtClean="0"/>
              <a:t>nauczyciela kontraktowego </a:t>
            </a:r>
            <a:r>
              <a:rPr lang="pl-PL" dirty="0"/>
              <a:t>lub nauczyciela mianowanego także </a:t>
            </a:r>
            <a:r>
              <a:rPr lang="pl-PL" dirty="0" smtClean="0"/>
              <a:t>poświadczoną kopię aktu </a:t>
            </a:r>
            <a:r>
              <a:rPr lang="pl-PL" dirty="0"/>
              <a:t>nadania stopnia awansu </a:t>
            </a:r>
            <a:r>
              <a:rPr lang="pl-PL" dirty="0" smtClean="0"/>
              <a:t>zawodowego;</a:t>
            </a:r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dirty="0" smtClean="0"/>
              <a:t>2</a:t>
            </a:r>
            <a:r>
              <a:rPr lang="pl-PL" dirty="0"/>
              <a:t>) zaświadczenie dyrektora szkoły</a:t>
            </a:r>
          </a:p>
        </p:txBody>
      </p:sp>
    </p:spTree>
    <p:extLst>
      <p:ext uri="{BB962C8B-B14F-4D97-AF65-F5344CB8AC3E}">
        <p14:creationId xmlns:p14="http://schemas.microsoft.com/office/powerpoint/2010/main" val="230517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376672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Dokumentacja do wniosku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504056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pl-PL" dirty="0"/>
              <a:t>3) w przypadku nauczyciela mianowanego:</a:t>
            </a:r>
          </a:p>
          <a:p>
            <a:pPr marL="68580" indent="0">
              <a:buNone/>
            </a:pPr>
            <a:r>
              <a:rPr lang="pl-PL" dirty="0"/>
              <a:t>a) opis i analizę realizacji wymagań określonych w § 8 ust. 2, w szczególności ze </a:t>
            </a:r>
            <a:r>
              <a:rPr lang="pl-PL" dirty="0" smtClean="0"/>
              <a:t>wskazaniem uzyskanych </a:t>
            </a:r>
            <a:r>
              <a:rPr lang="pl-PL" dirty="0"/>
              <a:t>efektów,</a:t>
            </a:r>
          </a:p>
          <a:p>
            <a:pPr marL="68580" indent="0">
              <a:buNone/>
            </a:pPr>
            <a:r>
              <a:rPr lang="pl-PL" dirty="0"/>
              <a:t>b) dyplom lub świadectwo potwierdzające </a:t>
            </a:r>
            <a:r>
              <a:rPr lang="pl-PL" dirty="0" smtClean="0"/>
              <a:t>zaawansowaną </a:t>
            </a:r>
            <a:r>
              <a:rPr lang="pl-PL" dirty="0"/>
              <a:t>znajomość języka </a:t>
            </a:r>
            <a:r>
              <a:rPr lang="pl-PL" dirty="0" smtClean="0"/>
              <a:t>obcego w </a:t>
            </a:r>
            <a:r>
              <a:rPr lang="pl-PL" dirty="0"/>
              <a:t>rozumieniu przepisów w sprawie szczegółowych kwalifikacji wymaganych od nauczycieli </a:t>
            </a:r>
            <a:r>
              <a:rPr lang="pl-PL" dirty="0" smtClean="0"/>
              <a:t>oraz określenia </a:t>
            </a:r>
            <a:r>
              <a:rPr lang="pl-PL" dirty="0"/>
              <a:t>szkół i wypadków, w których można zatrudnić nauczycieli niemających </a:t>
            </a:r>
            <a:r>
              <a:rPr lang="pl-PL" dirty="0" smtClean="0"/>
              <a:t>wyższego wykształcenia </a:t>
            </a:r>
            <a:r>
              <a:rPr lang="pl-PL" dirty="0"/>
              <a:t>lub ukończonego zakładu kształcenia nauczycieli – jeżeli nauczyciel realizował</a:t>
            </a:r>
          </a:p>
          <a:p>
            <a:pPr marL="68580" indent="0">
              <a:buNone/>
            </a:pPr>
            <a:r>
              <a:rPr lang="pl-PL" dirty="0"/>
              <a:t>zadanie, o którym mowa w § 8 ust. 2 pkt 4 lit. d – poświadczoną kopię.</a:t>
            </a:r>
          </a:p>
        </p:txBody>
      </p:sp>
    </p:spTree>
    <p:extLst>
      <p:ext uri="{BB962C8B-B14F-4D97-AF65-F5344CB8AC3E}">
        <p14:creationId xmlns:p14="http://schemas.microsoft.com/office/powerpoint/2010/main" val="2323194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952736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Powołanie komisji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5040560"/>
          </a:xfrm>
        </p:spPr>
        <p:txBody>
          <a:bodyPr>
            <a:normAutofit/>
          </a:bodyPr>
          <a:lstStyle/>
          <a:p>
            <a:r>
              <a:rPr lang="pl-PL" dirty="0"/>
              <a:t>KN Art. 9g.</a:t>
            </a:r>
          </a:p>
          <a:p>
            <a:r>
              <a:rPr lang="pl-PL" dirty="0"/>
              <a:t>1. Komisję kwalifikacyjną dla nauczycieli ubiegających się o awans na stopień nauczyciela</a:t>
            </a:r>
          </a:p>
          <a:p>
            <a:r>
              <a:rPr lang="pl-PL" dirty="0"/>
              <a:t>kontraktowego powołuje dyrektor szkoły</a:t>
            </a:r>
            <a:r>
              <a:rPr lang="pl-PL" dirty="0" smtClean="0"/>
              <a:t>.</a:t>
            </a:r>
          </a:p>
          <a:p>
            <a:r>
              <a:rPr lang="pl-PL" dirty="0"/>
              <a:t>2. Komisję egzaminacyjną dla nauczycieli ubiegających się o awans na stopień nauczyciela</a:t>
            </a:r>
          </a:p>
          <a:p>
            <a:r>
              <a:rPr lang="pl-PL" dirty="0"/>
              <a:t>mianowanego powołuje organ prowadzący szkołę</a:t>
            </a:r>
            <a:r>
              <a:rPr lang="pl-PL" dirty="0" smtClean="0"/>
              <a:t>.</a:t>
            </a:r>
          </a:p>
          <a:p>
            <a:r>
              <a:rPr lang="pl-PL" dirty="0"/>
              <a:t>3. Komisję kwalifikacyjną dla nauczycieli ubiegających się o awans na stopień nauczyciela</a:t>
            </a:r>
          </a:p>
          <a:p>
            <a:r>
              <a:rPr lang="pl-PL" dirty="0"/>
              <a:t>dyplomowanego powołuje organ sprawujący nadzór pedagogiczny</a:t>
            </a:r>
          </a:p>
        </p:txBody>
      </p:sp>
    </p:spTree>
    <p:extLst>
      <p:ext uri="{BB962C8B-B14F-4D97-AF65-F5344CB8AC3E}">
        <p14:creationId xmlns:p14="http://schemas.microsoft.com/office/powerpoint/2010/main" val="2847027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952736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Analiza formalna do wniosku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5040560"/>
          </a:xfrm>
        </p:spPr>
        <p:txBody>
          <a:bodyPr>
            <a:normAutofit/>
          </a:bodyPr>
          <a:lstStyle/>
          <a:p>
            <a:r>
              <a:rPr lang="pl-PL" dirty="0"/>
              <a:t>R. § 11. 1. Dyrektor szkoły lub właściwy organ nadający stopień awansu </a:t>
            </a:r>
            <a:r>
              <a:rPr lang="pl-PL" dirty="0" smtClean="0"/>
              <a:t>zawodowego</a:t>
            </a:r>
          </a:p>
          <a:p>
            <a:pPr marL="68580" indent="0">
              <a:buNone/>
            </a:pPr>
            <a:endParaRPr lang="pl-PL" dirty="0"/>
          </a:p>
          <a:p>
            <a:r>
              <a:rPr lang="pl-PL" dirty="0"/>
              <a:t>przeprowadza analizę formalną wniosku o podjęcie odpowiednio postępowania </a:t>
            </a:r>
            <a:r>
              <a:rPr lang="pl-PL" dirty="0" smtClean="0"/>
              <a:t>kwalifikacyjnego</a:t>
            </a:r>
          </a:p>
          <a:p>
            <a:pPr marL="68580" indent="0">
              <a:buNone/>
            </a:pPr>
            <a:endParaRPr lang="pl-PL" dirty="0"/>
          </a:p>
          <a:p>
            <a:r>
              <a:rPr lang="pl-PL" dirty="0"/>
              <a:t>lub egzaminacyjnego i dokumentacji, o której mowa w § 9.</a:t>
            </a:r>
          </a:p>
        </p:txBody>
      </p:sp>
    </p:spTree>
    <p:extLst>
      <p:ext uri="{BB962C8B-B14F-4D97-AF65-F5344CB8AC3E}">
        <p14:creationId xmlns:p14="http://schemas.microsoft.com/office/powerpoint/2010/main" val="96374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952736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Prace komisji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50405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 smtClean="0"/>
              <a:t> </a:t>
            </a:r>
            <a:r>
              <a:rPr lang="pl-PL" dirty="0"/>
              <a:t>R. § 11</a:t>
            </a:r>
            <a:r>
              <a:rPr lang="pl-PL" dirty="0" smtClean="0"/>
              <a:t>.</a:t>
            </a:r>
          </a:p>
          <a:p>
            <a:pPr marL="68580" indent="0">
              <a:buNone/>
            </a:pPr>
            <a:endParaRPr lang="pl-PL" dirty="0"/>
          </a:p>
          <a:p>
            <a:r>
              <a:rPr lang="pl-PL" dirty="0"/>
              <a:t>3. Dyrektor szkoły lub właściwy organ nadający stopień awansu zawodowego </a:t>
            </a:r>
            <a:r>
              <a:rPr lang="pl-PL" dirty="0" smtClean="0"/>
              <a:t>powiadamia nauczyciela</a:t>
            </a:r>
            <a:r>
              <a:rPr lang="pl-PL" dirty="0"/>
              <a:t>, który złożył wniosek o podjęcie odpowiednio postępowania kwalifikacyjnego </a:t>
            </a:r>
            <a:r>
              <a:rPr lang="pl-PL" dirty="0" smtClean="0"/>
              <a:t>lub egzaminacyjnego</a:t>
            </a:r>
            <a:r>
              <a:rPr lang="pl-PL" dirty="0"/>
              <a:t>, o terminie i miejscu </a:t>
            </a:r>
            <a:r>
              <a:rPr lang="pl-PL" dirty="0" smtClean="0"/>
              <a:t>przeprowadzenia </a:t>
            </a:r>
            <a:r>
              <a:rPr lang="pl-PL" dirty="0"/>
              <a:t>odpowiednio rozmowy kwalifikacyjnej</a:t>
            </a:r>
            <a:r>
              <a:rPr lang="pl-PL" dirty="0" smtClean="0"/>
              <a:t>, egzaminu </a:t>
            </a:r>
            <a:r>
              <a:rPr lang="pl-PL" dirty="0"/>
              <a:t>lub rozmowy, o której mowa w § 12 ust. 3, na co najmniej 14 dni przed datą </a:t>
            </a:r>
            <a:r>
              <a:rPr lang="pl-PL" dirty="0" smtClean="0"/>
              <a:t>posiedzenia komisji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595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952736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Prace komisji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540060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R. § 12. 1. </a:t>
            </a: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Komisja </a:t>
            </a:r>
            <a:r>
              <a:rPr lang="pl-PL" dirty="0"/>
              <a:t>kwalifikacyjna przeprowadza rozmowę kwalifikacyjną, podczas której </a:t>
            </a:r>
            <a:r>
              <a:rPr lang="pl-PL" dirty="0" smtClean="0"/>
              <a:t>nauczyciel stażysta </a:t>
            </a:r>
            <a:r>
              <a:rPr lang="pl-PL" dirty="0"/>
              <a:t>ubiegający się o awans na stopień nauczyciela kontraktowego:</a:t>
            </a:r>
          </a:p>
          <a:p>
            <a:pPr marL="68580" indent="0">
              <a:buNone/>
            </a:pPr>
            <a:r>
              <a:rPr lang="pl-PL" dirty="0"/>
              <a:t>1) przedstawia sprawozdanie z realizacji planu rozwoju zawodowego;</a:t>
            </a:r>
          </a:p>
          <a:p>
            <a:pPr marL="68580" indent="0">
              <a:buNone/>
            </a:pPr>
            <a:r>
              <a:rPr lang="pl-PL" dirty="0"/>
              <a:t>2) odpowiada na pytania członków komisji dotyczące wymagań określonych w § 6 ust. 2.</a:t>
            </a:r>
          </a:p>
          <a:p>
            <a:pPr marL="68580" indent="0">
              <a:buNone/>
            </a:pPr>
            <a:r>
              <a:rPr lang="pl-PL" dirty="0"/>
              <a:t>2. Komisja egzaminacyjna przeprowadza egzamin, w czasie którego nauczyciel </a:t>
            </a:r>
            <a:r>
              <a:rPr lang="pl-PL" dirty="0" smtClean="0"/>
              <a:t>kontraktowy ubiegający </a:t>
            </a:r>
            <a:r>
              <a:rPr lang="pl-PL" dirty="0"/>
              <a:t>się o awans na stopień nauczyciela mianowanego:</a:t>
            </a:r>
          </a:p>
          <a:p>
            <a:pPr marL="68580" indent="0">
              <a:buNone/>
            </a:pPr>
            <a:r>
              <a:rPr lang="pl-PL" dirty="0"/>
              <a:t>1) dokonuje prezentacji dorobku zawodowego;</a:t>
            </a:r>
          </a:p>
          <a:p>
            <a:pPr marL="68580" indent="0">
              <a:buNone/>
            </a:pPr>
            <a:r>
              <a:rPr lang="pl-PL" dirty="0"/>
              <a:t>2) odpowiada na pytania członków komisji dotyczące wymagań określonych w § 7 ust. 2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0051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952736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Prace komisji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54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3</a:t>
            </a:r>
            <a:r>
              <a:rPr lang="pl-PL" dirty="0"/>
              <a:t>. Komisja kwalifikacyjna analizuje dorobek zawodowy nauczyciela mianowanego ubiegającego się o awans na stopień nauczyciela dyplomowanego na podstawie przedłożonej przez nauczyciela dokumentacji oraz przeprowadzonej rozmowy, podczas której nauczyciel odpowiada na pytania członków komisji dotyczące wpływu działań i zadań zrealizowanych przez nauczyciela w okresie stażu na podniesienie jakości pracy szkoły, w której nauczyciel odbywał staż.</a:t>
            </a:r>
          </a:p>
        </p:txBody>
      </p:sp>
    </p:spTree>
    <p:extLst>
      <p:ext uri="{BB962C8B-B14F-4D97-AF65-F5344CB8AC3E}">
        <p14:creationId xmlns:p14="http://schemas.microsoft.com/office/powerpoint/2010/main" val="259687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116632"/>
            <a:ext cx="4824536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Rozpoczęcie stażu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50405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b="1" dirty="0"/>
              <a:t>KN Art. 9d.</a:t>
            </a:r>
          </a:p>
          <a:p>
            <a:r>
              <a:rPr lang="pl-PL" dirty="0" smtClean="0"/>
              <a:t>Nauczyciel </a:t>
            </a:r>
            <a:r>
              <a:rPr lang="pl-PL" dirty="0"/>
              <a:t>rozpoczyna staż z początkiem roku szkolnego, nie później jednak niż w ciągu 14 </a:t>
            </a:r>
            <a:r>
              <a:rPr lang="pl-PL" dirty="0" smtClean="0"/>
              <a:t>dni od </a:t>
            </a:r>
            <a:r>
              <a:rPr lang="pl-PL" dirty="0"/>
              <a:t>dnia rozpoczęcia zajęć, na swój wniosek skierowany do dyrektora szkoły, z tym że </a:t>
            </a:r>
            <a:r>
              <a:rPr lang="pl-PL" dirty="0" smtClean="0"/>
              <a:t>nauczyciel stażysta </a:t>
            </a:r>
            <a:r>
              <a:rPr lang="pl-PL" dirty="0"/>
              <a:t>rozpoczyna staż bez złożenia wniosku</a:t>
            </a:r>
            <a:r>
              <a:rPr lang="pl-PL" dirty="0" smtClean="0"/>
              <a:t>.</a:t>
            </a:r>
          </a:p>
          <a:p>
            <a:pPr marL="68580" indent="0">
              <a:buNone/>
            </a:pPr>
            <a:endParaRPr lang="pl-PL" dirty="0"/>
          </a:p>
          <a:p>
            <a:r>
              <a:rPr lang="pl-PL" dirty="0" smtClean="0"/>
              <a:t>W </a:t>
            </a:r>
            <a:r>
              <a:rPr lang="pl-PL" dirty="0"/>
              <a:t>przypadku nawiązania stosunku pracy po upływie </a:t>
            </a:r>
            <a:r>
              <a:rPr lang="pl-PL" dirty="0" smtClean="0"/>
              <a:t>wyznaczonego terminu nauczyciel </a:t>
            </a:r>
            <a:r>
              <a:rPr lang="pl-PL" dirty="0"/>
              <a:t>nie rozpoczyna stażu do końca tego roku szkolnego.</a:t>
            </a:r>
          </a:p>
        </p:txBody>
      </p:sp>
    </p:spTree>
    <p:extLst>
      <p:ext uri="{BB962C8B-B14F-4D97-AF65-F5344CB8AC3E}">
        <p14:creationId xmlns:p14="http://schemas.microsoft.com/office/powerpoint/2010/main" val="14547177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16016" y="260648"/>
            <a:ext cx="3640368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Prace komisji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548680"/>
            <a:ext cx="7992888" cy="576064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pl-PL" sz="1800" dirty="0"/>
              <a:t>R. § 12. 1</a:t>
            </a:r>
            <a:r>
              <a:rPr lang="pl-PL" sz="1800" dirty="0" smtClean="0"/>
              <a:t>.</a:t>
            </a:r>
          </a:p>
          <a:p>
            <a:pPr marL="68580" indent="0">
              <a:buNone/>
            </a:pPr>
            <a:r>
              <a:rPr lang="pl-PL" sz="1800" dirty="0" smtClean="0"/>
              <a:t> </a:t>
            </a:r>
            <a:r>
              <a:rPr lang="pl-PL" sz="1800" dirty="0"/>
              <a:t>Komisja kwalifikacyjna przeprowadza rozmowę kwalifikacyjną, podczas której </a:t>
            </a:r>
            <a:r>
              <a:rPr lang="pl-PL" sz="1800" dirty="0" smtClean="0"/>
              <a:t>nauczyciel stażysta </a:t>
            </a:r>
            <a:r>
              <a:rPr lang="pl-PL" sz="1800" dirty="0"/>
              <a:t>ubiegający się o awans na stopień nauczyciela kontraktowego:</a:t>
            </a:r>
          </a:p>
          <a:p>
            <a:pPr marL="68580" indent="0">
              <a:buNone/>
            </a:pPr>
            <a:r>
              <a:rPr lang="pl-PL" sz="1800" dirty="0"/>
              <a:t>1) przedstawia sprawozdanie z realizacji planu rozwoju zawodowego;</a:t>
            </a:r>
          </a:p>
          <a:p>
            <a:pPr marL="68580" indent="0">
              <a:buNone/>
            </a:pPr>
            <a:r>
              <a:rPr lang="pl-PL" sz="1800" dirty="0"/>
              <a:t>2) odpowiada na pytania członków komisji dotyczące wymagań określonych w § 6 ust. 2.</a:t>
            </a:r>
          </a:p>
          <a:p>
            <a:pPr marL="68580" indent="0">
              <a:buNone/>
            </a:pPr>
            <a:r>
              <a:rPr lang="pl-PL" sz="1800" dirty="0"/>
              <a:t>2. Komisja egzaminacyjna przeprowadza egzamin, w czasie którego nauczyciel </a:t>
            </a:r>
            <a:r>
              <a:rPr lang="pl-PL" sz="1800" dirty="0" smtClean="0"/>
              <a:t>kontraktowy ubiegający </a:t>
            </a:r>
            <a:r>
              <a:rPr lang="pl-PL" sz="1800" dirty="0"/>
              <a:t>się o awans na stopień nauczyciela mianowanego:</a:t>
            </a:r>
          </a:p>
          <a:p>
            <a:pPr marL="68580" indent="0">
              <a:buNone/>
            </a:pPr>
            <a:r>
              <a:rPr lang="pl-PL" sz="1800" dirty="0"/>
              <a:t>1) dokonuje prezentacji dorobku zawodowego;</a:t>
            </a:r>
          </a:p>
          <a:p>
            <a:pPr marL="68580" indent="0">
              <a:buNone/>
            </a:pPr>
            <a:r>
              <a:rPr lang="pl-PL" sz="1800" dirty="0"/>
              <a:t>2) odpowiada na pytania członków komisji dotyczące wymagań określonych w § 7 ust. 2</a:t>
            </a:r>
            <a:r>
              <a:rPr lang="pl-PL" sz="1800" dirty="0" smtClean="0"/>
              <a:t>.</a:t>
            </a:r>
            <a:endParaRPr lang="pl-PL" sz="1800" dirty="0"/>
          </a:p>
          <a:p>
            <a:pPr marL="68580" indent="0">
              <a:buNone/>
            </a:pPr>
            <a:r>
              <a:rPr lang="pl-PL" sz="1800" dirty="0"/>
              <a:t>3. Komisja kwalifikacyjna analizuje dorobek zawodowy nauczyciela mianowanego ubiegającego </a:t>
            </a:r>
            <a:r>
              <a:rPr lang="pl-PL" sz="1800" dirty="0" smtClean="0"/>
              <a:t>się o </a:t>
            </a:r>
            <a:r>
              <a:rPr lang="pl-PL" sz="1800" dirty="0"/>
              <a:t>awans na stopień nauczyciela dyplomowanego na podstawie przedłożonej przez </a:t>
            </a:r>
            <a:r>
              <a:rPr lang="pl-PL" sz="1800" dirty="0" smtClean="0"/>
              <a:t>nauczyciela dokumentacji </a:t>
            </a:r>
            <a:r>
              <a:rPr lang="pl-PL" sz="1800" dirty="0"/>
              <a:t>oraz przeprowadzonej rozmowy, podczas której nauczyciel odpowiada na </a:t>
            </a:r>
            <a:r>
              <a:rPr lang="pl-PL" sz="1800" dirty="0" smtClean="0"/>
              <a:t>pytania </a:t>
            </a:r>
            <a:r>
              <a:rPr lang="pl-PL" sz="1800" dirty="0"/>
              <a:t>członków komisji dotyczące wpływu działań i zadań zrealizowanych przez nauczyciela w </a:t>
            </a:r>
            <a:r>
              <a:rPr lang="pl-PL" sz="1800" dirty="0" smtClean="0"/>
              <a:t>okresie stażu </a:t>
            </a:r>
            <a:r>
              <a:rPr lang="pl-PL" sz="1800" dirty="0"/>
              <a:t>na podniesienie jakości pracy szkoły, w której nauczyciel odbywał staż.</a:t>
            </a:r>
          </a:p>
        </p:txBody>
      </p:sp>
    </p:spTree>
    <p:extLst>
      <p:ext uri="{BB962C8B-B14F-4D97-AF65-F5344CB8AC3E}">
        <p14:creationId xmlns:p14="http://schemas.microsoft.com/office/powerpoint/2010/main" val="413125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952736" cy="529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Prace komisji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504056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pl-PL" dirty="0"/>
              <a:t>R. § 13. 1. </a:t>
            </a:r>
            <a:endParaRPr lang="pl-PL" dirty="0" smtClean="0"/>
          </a:p>
          <a:p>
            <a:pPr marL="68580" indent="0">
              <a:buNone/>
            </a:pPr>
            <a:r>
              <a:rPr lang="pl-PL" dirty="0" smtClean="0"/>
              <a:t>Komisja </a:t>
            </a:r>
            <a:r>
              <a:rPr lang="pl-PL" dirty="0"/>
              <a:t>kwalifikacyjna i komisja egzaminacyjna podejmują rozstrzygnięcia w </a:t>
            </a:r>
            <a:r>
              <a:rPr lang="pl-PL" dirty="0" smtClean="0"/>
              <a:t>obecności co </a:t>
            </a:r>
            <a:r>
              <a:rPr lang="pl-PL" dirty="0"/>
              <a:t>najmniej 2/3 składu swoich członków.</a:t>
            </a:r>
          </a:p>
          <a:p>
            <a:pPr marL="68580" indent="0">
              <a:buNone/>
            </a:pPr>
            <a:r>
              <a:rPr lang="pl-PL" dirty="0"/>
              <a:t>2. Każdy z członków komisji ocenia spełnianie przez nauczyciela wymagań </a:t>
            </a:r>
            <a:r>
              <a:rPr lang="pl-PL" dirty="0" smtClean="0"/>
              <a:t>niezbędnych do </a:t>
            </a:r>
            <a:r>
              <a:rPr lang="pl-PL" dirty="0"/>
              <a:t>uzyskania stopnia awansu zawodowego, w punktach według skali od 0 do 10.</a:t>
            </a:r>
          </a:p>
          <a:p>
            <a:pPr marL="68580" indent="0">
              <a:buNone/>
            </a:pPr>
            <a:r>
              <a:rPr lang="pl-PL" dirty="0"/>
              <a:t>3. Na podstawie liczby punktów przyznanych przez poszczególnych członków komisji oblicza </a:t>
            </a:r>
            <a:r>
              <a:rPr lang="pl-PL" dirty="0" smtClean="0"/>
              <a:t>się średnią </a:t>
            </a:r>
            <a:r>
              <a:rPr lang="pl-PL" dirty="0"/>
              <a:t>arytmetyczną punktów, z tym że jeżeli liczba członków komisji jest większa niż 3, </a:t>
            </a:r>
            <a:r>
              <a:rPr lang="pl-PL" dirty="0" smtClean="0"/>
              <a:t>odrzuca się </a:t>
            </a:r>
            <a:r>
              <a:rPr lang="pl-PL" dirty="0"/>
              <a:t>jedną najwyższą i jedną najniższą ocenę punktową.</a:t>
            </a:r>
          </a:p>
          <a:p>
            <a:pPr marL="68580" indent="0">
              <a:buNone/>
            </a:pPr>
            <a:r>
              <a:rPr lang="pl-PL" dirty="0"/>
              <a:t>4. Nauczyciel uzyskał odpowiednio akceptację komisji kwalifikacyjnej lub zdał egzamin przed</a:t>
            </a:r>
          </a:p>
          <a:p>
            <a:pPr marL="68580" indent="0">
              <a:buNone/>
            </a:pPr>
            <a:r>
              <a:rPr lang="pl-PL" dirty="0"/>
              <a:t>komisją egzaminacyjną, jeżeli obliczona średnia arytmetyczna punktów wynosi co najmniej 7.</a:t>
            </a:r>
          </a:p>
        </p:txBody>
      </p:sp>
    </p:spTree>
    <p:extLst>
      <p:ext uri="{BB962C8B-B14F-4D97-AF65-F5344CB8AC3E}">
        <p14:creationId xmlns:p14="http://schemas.microsoft.com/office/powerpoint/2010/main" val="33904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132856"/>
            <a:ext cx="7384784" cy="19442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b="1" dirty="0" smtClean="0"/>
              <a:t>Dziękuję za uwagę i życzę </a:t>
            </a:r>
            <a:r>
              <a:rPr lang="pl-PL" b="1" dirty="0" smtClean="0"/>
              <a:t>szybkiego awansu zawodowego</a:t>
            </a:r>
            <a:r>
              <a:rPr lang="pl-PL" b="1" dirty="0" smtClean="0">
                <a:sym typeface="Wingdings" pitchFamily="2" charset="2"/>
              </a:rPr>
              <a:t>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0909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908720"/>
            <a:ext cx="7848872" cy="5472608"/>
          </a:xfrm>
        </p:spPr>
        <p:txBody>
          <a:bodyPr>
            <a:normAutofit fontScale="85000" lnSpcReduction="20000"/>
          </a:bodyPr>
          <a:lstStyle/>
          <a:p>
            <a:r>
              <a:rPr lang="pl-PL" sz="2600" dirty="0" smtClean="0"/>
              <a:t> </a:t>
            </a:r>
            <a:r>
              <a:rPr lang="pl-PL" sz="2600" dirty="0"/>
              <a:t>Nauczyciel kontraktowy może rozpocząć staż na stopień nauczyciela mianowanego </a:t>
            </a:r>
            <a:r>
              <a:rPr lang="pl-PL" sz="2600" dirty="0" smtClean="0"/>
              <a:t>po przepracowaniu </a:t>
            </a:r>
            <a:r>
              <a:rPr lang="pl-PL" sz="2600" dirty="0"/>
              <a:t>w szkole co najmniej dwóch lat, a nauczyciel mianowany może rozpocząć staż </a:t>
            </a:r>
            <a:r>
              <a:rPr lang="pl-PL" sz="2600" dirty="0" smtClean="0"/>
              <a:t>na stopień </a:t>
            </a:r>
            <a:r>
              <a:rPr lang="pl-PL" sz="2600" dirty="0"/>
              <a:t>nauczyciela dyplomowanego po przepracowaniu w szkole co najmniej roku od </a:t>
            </a:r>
            <a:r>
              <a:rPr lang="pl-PL" sz="2600" dirty="0" smtClean="0"/>
              <a:t>dnia nadania </a:t>
            </a:r>
            <a:r>
              <a:rPr lang="pl-PL" sz="2600" dirty="0"/>
              <a:t>poprzedniego stopnia awansu zawodowego</a:t>
            </a:r>
            <a:r>
              <a:rPr lang="pl-PL" sz="2600" dirty="0" smtClean="0"/>
              <a:t>.</a:t>
            </a:r>
          </a:p>
          <a:p>
            <a:r>
              <a:rPr lang="pl-PL" sz="2600" dirty="0"/>
              <a:t>Nauczyciel, rozpoczynający staż na kolejny stopień awansu, powinien to uczynić z początkiem </a:t>
            </a:r>
            <a:r>
              <a:rPr lang="pl-PL" sz="2600" dirty="0" smtClean="0"/>
              <a:t>roku szkolnego</a:t>
            </a:r>
            <a:r>
              <a:rPr lang="pl-PL" sz="2600" dirty="0"/>
              <a:t>, nie później jednak niż w ciągu 14 dni od dnia rozpoczęcia zajęć. </a:t>
            </a:r>
            <a:endParaRPr lang="pl-PL" sz="2600" dirty="0" smtClean="0"/>
          </a:p>
          <a:p>
            <a:r>
              <a:rPr lang="pl-PL" sz="2600" dirty="0" smtClean="0"/>
              <a:t>Nauczyciel stażysta rozpoczyna </a:t>
            </a:r>
            <a:r>
              <a:rPr lang="pl-PL" sz="2600" dirty="0"/>
              <a:t>staż bez złożenia wniosku –dla nauczyciela rozpoczynającego pracę i </a:t>
            </a:r>
            <a:r>
              <a:rPr lang="pl-PL" sz="2600" dirty="0" smtClean="0"/>
              <a:t>posiadającego kwalifikacje </a:t>
            </a:r>
            <a:r>
              <a:rPr lang="pl-PL" sz="2600" dirty="0"/>
              <a:t>nie ma innej możliwości – musi rozpoczynać staż</a:t>
            </a:r>
            <a:r>
              <a:rPr lang="pl-PL" sz="2600" dirty="0" smtClean="0"/>
              <a:t>.</a:t>
            </a:r>
            <a:r>
              <a:rPr lang="pl-PL" sz="2200" dirty="0"/>
              <a:t> </a:t>
            </a:r>
            <a:endParaRPr lang="pl-PL" sz="2200" dirty="0" smtClean="0"/>
          </a:p>
          <a:p>
            <a:r>
              <a:rPr lang="pl-PL" sz="2600" dirty="0" smtClean="0"/>
              <a:t>W </a:t>
            </a:r>
            <a:r>
              <a:rPr lang="pl-PL" sz="2600" dirty="0"/>
              <a:t>przypadku nawiązania stosunku pracy po 14 września, nauczyciel nie rozpoczyna stażu do </a:t>
            </a:r>
            <a:r>
              <a:rPr lang="pl-PL" sz="2600" dirty="0" smtClean="0"/>
              <a:t>końca tego </a:t>
            </a:r>
            <a:r>
              <a:rPr lang="pl-PL" sz="2600" dirty="0"/>
              <a:t>roku szkolnego.</a:t>
            </a:r>
            <a:endParaRPr lang="pl-PL" sz="3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779912" y="35884"/>
            <a:ext cx="4824536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Rozpoczęcie stażu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71634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9992" y="116632"/>
            <a:ext cx="3888432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Długość stażu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844824"/>
            <a:ext cx="7200800" cy="439248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b="1" dirty="0"/>
              <a:t>KN Art. 9c</a:t>
            </a:r>
            <a:r>
              <a:rPr lang="pl-PL" b="1" dirty="0" smtClean="0"/>
              <a:t>.</a:t>
            </a:r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dirty="0" smtClean="0"/>
              <a:t>Staż  </a:t>
            </a:r>
            <a:r>
              <a:rPr lang="pl-PL" dirty="0"/>
              <a:t>trwa w przypadku ubiegania się o awans na stopień</a:t>
            </a:r>
            <a:r>
              <a:rPr lang="pl-PL" dirty="0" smtClean="0"/>
              <a:t>:</a:t>
            </a:r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dirty="0"/>
              <a:t>1) nauczyciela kontraktowego – 9 miesięcy;</a:t>
            </a:r>
          </a:p>
          <a:p>
            <a:pPr marL="68580" indent="0">
              <a:buNone/>
            </a:pPr>
            <a:r>
              <a:rPr lang="pl-PL" dirty="0"/>
              <a:t>2) nauczyciela mianowanego i nauczyciela dyplomowanego – 2 lata i 9 miesięcy.</a:t>
            </a:r>
          </a:p>
        </p:txBody>
      </p:sp>
    </p:spTree>
    <p:extLst>
      <p:ext uri="{BB962C8B-B14F-4D97-AF65-F5344CB8AC3E}">
        <p14:creationId xmlns:p14="http://schemas.microsoft.com/office/powerpoint/2010/main" val="18430026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5936" y="188640"/>
            <a:ext cx="4504464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Przerwanie  stażu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7920880" cy="5184576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pl-PL" b="1" dirty="0"/>
              <a:t>KN Art. 9c.</a:t>
            </a:r>
          </a:p>
          <a:p>
            <a:r>
              <a:rPr lang="pl-PL" dirty="0" smtClean="0"/>
              <a:t> </a:t>
            </a:r>
            <a:r>
              <a:rPr lang="pl-PL" dirty="0"/>
              <a:t>W przypadku nieobecności nauczyciela w pracy z powodu czasowej niezdolności do </a:t>
            </a:r>
            <a:r>
              <a:rPr lang="pl-PL" dirty="0" smtClean="0"/>
              <a:t>pracy wskutek </a:t>
            </a:r>
            <a:r>
              <a:rPr lang="pl-PL" dirty="0"/>
              <a:t>choroby, zwolnienia z obowiązku świadczenia pracy lub urlopu innego niż </a:t>
            </a:r>
            <a:r>
              <a:rPr lang="pl-PL" dirty="0" smtClean="0"/>
              <a:t>urlop wypoczynkowy</a:t>
            </a:r>
            <a:r>
              <a:rPr lang="pl-PL" dirty="0"/>
              <a:t>, trwającej nieprzerwanie dłużej niż miesiąc, staż ulega przedłużeniu o czas </a:t>
            </a:r>
            <a:r>
              <a:rPr lang="pl-PL" dirty="0" smtClean="0"/>
              <a:t>trwania tej nieobecności</a:t>
            </a:r>
            <a:r>
              <a:rPr lang="pl-PL" dirty="0"/>
              <a:t>. W przypadku nieobecności dłuższej niż rok nauczyciel obowiązany jest </a:t>
            </a:r>
            <a:r>
              <a:rPr lang="pl-PL" dirty="0" smtClean="0"/>
              <a:t>do ponownego </a:t>
            </a:r>
            <a:r>
              <a:rPr lang="pl-PL" dirty="0"/>
              <a:t>odbycia stażu w pełnym wymiarze</a:t>
            </a:r>
            <a:r>
              <a:rPr lang="pl-PL" dirty="0" smtClean="0"/>
              <a:t>.</a:t>
            </a:r>
          </a:p>
          <a:p>
            <a:r>
              <a:rPr lang="pl-PL" dirty="0"/>
              <a:t>6. Nauczyciel kontraktowy i nauczyciel mianowany mogą przerwać staż na swój wniosek w </a:t>
            </a:r>
            <a:r>
              <a:rPr lang="pl-PL" dirty="0" smtClean="0"/>
              <a:t>każdym czasie</a:t>
            </a:r>
            <a:r>
              <a:rPr lang="pl-PL" dirty="0"/>
              <a:t>. W przypadku ponownego rozpoczęcia stażu odbywają staż w pełnym wymiarze.</a:t>
            </a:r>
          </a:p>
        </p:txBody>
      </p:sp>
    </p:spTree>
    <p:extLst>
      <p:ext uri="{BB962C8B-B14F-4D97-AF65-F5344CB8AC3E}">
        <p14:creationId xmlns:p14="http://schemas.microsoft.com/office/powerpoint/2010/main" val="35462916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95936" y="188640"/>
            <a:ext cx="4504464" cy="745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 smtClean="0"/>
              <a:t>Opiekun stażu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7920880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b="1" dirty="0"/>
              <a:t>KN Art. 9c.</a:t>
            </a:r>
          </a:p>
          <a:p>
            <a:r>
              <a:rPr lang="pl-PL" dirty="0" smtClean="0"/>
              <a:t>Nauczycielowi </a:t>
            </a:r>
            <a:r>
              <a:rPr lang="pl-PL" dirty="0"/>
              <a:t>stażyście i nauczycielowi kontraktowemu odbywającemu staż dyrektor </a:t>
            </a:r>
            <a:r>
              <a:rPr lang="pl-PL" dirty="0" smtClean="0"/>
              <a:t>szkoły przydziela spośród nauczycieli mianowanych lub dyplomowanych opiekuna.</a:t>
            </a:r>
          </a:p>
          <a:p>
            <a:endParaRPr lang="pl-PL" dirty="0"/>
          </a:p>
          <a:p>
            <a:r>
              <a:rPr lang="pl-PL" dirty="0" smtClean="0"/>
              <a:t>Zadaniem </a:t>
            </a:r>
            <a:r>
              <a:rPr lang="pl-PL" dirty="0"/>
              <a:t>opiekuna </a:t>
            </a:r>
            <a:r>
              <a:rPr lang="pl-PL" dirty="0" smtClean="0"/>
              <a:t>stażu </a:t>
            </a:r>
            <a:r>
              <a:rPr lang="pl-PL" dirty="0"/>
              <a:t>jest udzielanie nauczycielowi pomocy, w szczególności w przygotowaniu i realizacji w okresie stażu planu rozwoju zawodowego nauczyciela, oraz opracowanie projektu oceny dorobku zawodowego nauczyciela za okres stażu.</a:t>
            </a:r>
          </a:p>
          <a:p>
            <a:pPr marL="6858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07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zawartości 1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536504"/>
          </a:xfrm>
        </p:spPr>
        <p:txBody>
          <a:bodyPr>
            <a:normAutofit/>
          </a:bodyPr>
          <a:lstStyle/>
          <a:p>
            <a:r>
              <a:rPr lang="pl-PL" dirty="0" smtClean="0"/>
              <a:t> Zapoznanie z procedurą awansu zawodowego;</a:t>
            </a:r>
          </a:p>
          <a:p>
            <a:r>
              <a:rPr lang="pl-PL" dirty="0" smtClean="0"/>
              <a:t>Zapoznanie ze społecznymi organizacjami i materialnymi warunkami pracy w szkole i przedstawienie specyfiki placówki w oparciu o dokumenty programowe oraz prawo wewnątrzszkolne;</a:t>
            </a:r>
          </a:p>
          <a:p>
            <a:r>
              <a:rPr lang="pl-PL" dirty="0" smtClean="0"/>
              <a:t>Pomoc w opracowaniu planu rozwoju zawodowego;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168642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b="1" dirty="0" smtClean="0"/>
              <a:t>Zakres obowiązków opiekuna stażu</a:t>
            </a:r>
            <a:endParaRPr lang="pl-PL" b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355976" y="0"/>
            <a:ext cx="4504464" cy="745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smtClean="0"/>
              <a:t>Opiekun stażu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5864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557</TotalTime>
  <Words>2928</Words>
  <Application>Microsoft Office PowerPoint</Application>
  <PresentationFormat>Pokaz na ekranie (4:3)</PresentationFormat>
  <Paragraphs>201</Paragraphs>
  <Slides>42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Austin</vt:lpstr>
      <vt:lpstr>Awans zawodowy nauczyciela</vt:lpstr>
      <vt:lpstr>Podstawa prawna </vt:lpstr>
      <vt:lpstr>Etap I - szkolny</vt:lpstr>
      <vt:lpstr>Rozpoczęcie stażu</vt:lpstr>
      <vt:lpstr>Rozpoczęcie stażu</vt:lpstr>
      <vt:lpstr>Długość stażu</vt:lpstr>
      <vt:lpstr>Przerwanie  stażu</vt:lpstr>
      <vt:lpstr>Opiekun stażu</vt:lpstr>
      <vt:lpstr>Zakres obowiązków opiekuna stażu</vt:lpstr>
      <vt:lpstr>Opiekun stażu</vt:lpstr>
      <vt:lpstr>Opiekun stażu</vt:lpstr>
      <vt:lpstr>Plan Rozwoju Zawodowego</vt:lpstr>
      <vt:lpstr>Plan Rozwoju Zawodowego</vt:lpstr>
      <vt:lpstr>Uwaga!</vt:lpstr>
      <vt:lpstr>Wymagania na stopień nauczyciela kontraktowego</vt:lpstr>
      <vt:lpstr>Wymagania na stopień nauczyciela kontraktowego</vt:lpstr>
      <vt:lpstr>Wymagania niezbędne do uzyskania stopnia  nauczyciela kontraktowego obejmują:</vt:lpstr>
      <vt:lpstr>Wymagania na stopień nauczyciela mianowanego</vt:lpstr>
      <vt:lpstr>Wymagania na stopień nauczyciela mianowanego</vt:lpstr>
      <vt:lpstr>Wymagania niezbędne do uzyskania stopnia  nauczyciela mianowanego obejmują:</vt:lpstr>
      <vt:lpstr>Wymagania niezbędne do uzyskania stopnia  nauczyciela mianowanego obejmują:</vt:lpstr>
      <vt:lpstr>Wymagania na stopień nauczyciela dyplomowanego</vt:lpstr>
      <vt:lpstr>Wymagania niezbędne do uzyskania stopnia nauczyciela dyplomowanego obejmują</vt:lpstr>
      <vt:lpstr>Prezentacja programu PowerPoint</vt:lpstr>
      <vt:lpstr>Prezentacja programu PowerPoint</vt:lpstr>
      <vt:lpstr>Przebieg stażu</vt:lpstr>
      <vt:lpstr>Przebieg stażu</vt:lpstr>
      <vt:lpstr>Sprawozdanie i ocena dorobku zawodowego</vt:lpstr>
      <vt:lpstr>Sprawozdanie i ocena dorobku zawodowego</vt:lpstr>
      <vt:lpstr>Sprawozdanie i ocena dorobku zawodowego</vt:lpstr>
      <vt:lpstr>Etap II – postępowanie kwalifikacyjne lub egzaminacyjne</vt:lpstr>
      <vt:lpstr>Wniosek o postępowanie</vt:lpstr>
      <vt:lpstr>Dokumentacja do wniosku</vt:lpstr>
      <vt:lpstr>Dokumentacja do wniosku</vt:lpstr>
      <vt:lpstr>Powołanie komisji</vt:lpstr>
      <vt:lpstr>Analiza formalna do wniosku</vt:lpstr>
      <vt:lpstr>Prace komisji</vt:lpstr>
      <vt:lpstr>Prace komisji</vt:lpstr>
      <vt:lpstr>Prace komisji</vt:lpstr>
      <vt:lpstr>Prace komisji</vt:lpstr>
      <vt:lpstr>Prace komisji</vt:lpstr>
      <vt:lpstr>Dziękuję za uwagę i życzę szybkiego awansu zawodowego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Awans zawodowy nauczyciela</dc:title>
  <dc:creator>kowal</dc:creator>
  <cp:lastModifiedBy>kowal</cp:lastModifiedBy>
  <cp:revision>29</cp:revision>
  <dcterms:created xsi:type="dcterms:W3CDTF">2013-11-18T14:05:44Z</dcterms:created>
  <dcterms:modified xsi:type="dcterms:W3CDTF">2013-11-20T22:31:46Z</dcterms:modified>
</cp:coreProperties>
</file>